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5" r:id="rId2"/>
    <p:sldId id="296" r:id="rId3"/>
    <p:sldId id="297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03" r:id="rId14"/>
  </p:sldIdLst>
  <p:sldSz cx="10688638" cy="7562850"/>
  <p:notesSz cx="6858000" cy="9144000"/>
  <p:defaultTextStyle>
    <a:defPPr>
      <a:defRPr lang="ru-RU"/>
    </a:defPPr>
    <a:lvl1pPr algn="l" defTabSz="5207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520700" indent="-63500" algn="l" defTabSz="5207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041400" indent="-127000" algn="l" defTabSz="5207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563688" indent="-192088" algn="l" defTabSz="5207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84388" indent="-255588" algn="l" defTabSz="520700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CC0000"/>
    <a:srgbClr val="5EC6F2"/>
    <a:srgbClr val="D4EEFB"/>
    <a:srgbClr val="9FDAF7"/>
    <a:srgbClr val="C04C36"/>
    <a:srgbClr val="CBDFF3"/>
    <a:srgbClr val="E7F0F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5812" autoAdjust="0"/>
  </p:normalViewPr>
  <p:slideViewPr>
    <p:cSldViewPr snapToGrid="0">
      <p:cViewPr>
        <p:scale>
          <a:sx n="66" d="100"/>
          <a:sy n="66" d="100"/>
        </p:scale>
        <p:origin x="-1530" y="-462"/>
      </p:cViewPr>
      <p:guideLst>
        <p:guide orient="horz" pos="228"/>
        <p:guide orient="horz" pos="4536"/>
        <p:guide orient="horz" pos="1928"/>
        <p:guide orient="horz" pos="1814"/>
        <p:guide orient="horz" pos="1248"/>
        <p:guide orient="horz" pos="1134"/>
        <p:guide orient="horz" pos="568"/>
        <p:guide orient="horz" pos="454"/>
        <p:guide pos="701"/>
        <p:guide pos="6031"/>
        <p:guide pos="3309"/>
        <p:guide pos="2743"/>
        <p:guide pos="2629"/>
        <p:guide pos="2063"/>
        <p:guide pos="1949"/>
        <p:guide pos="1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75" d="100"/>
          <a:sy n="175" d="100"/>
        </p:scale>
        <p:origin x="-62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3BC917F-4426-47E3-912A-20DF7C1D4948}" type="datetime1">
              <a:rPr lang="ru-RU" altLang="ru-RU"/>
              <a:pPr>
                <a:defRPr/>
              </a:pPr>
              <a:t>09.11.2020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2B15879-102D-44E6-9F1D-438A61FCF8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94713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FE5B8BF8-2BC2-49BC-8ED0-EC899F8BD035}" type="datetime1">
              <a:rPr lang="ru-RU" altLang="ru-RU"/>
              <a:pPr>
                <a:defRPr/>
              </a:pPr>
              <a:t>09.11.2020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noProof="0" smtClean="0"/>
              <a:t>Образец текста</a:t>
            </a:r>
          </a:p>
          <a:p>
            <a:pPr lvl="1"/>
            <a:r>
              <a:rPr lang="en-US" altLang="ru-RU" noProof="0" smtClean="0"/>
              <a:t>Второй уровень</a:t>
            </a:r>
          </a:p>
          <a:p>
            <a:pPr lvl="2"/>
            <a:r>
              <a:rPr lang="en-US" altLang="ru-RU" noProof="0" smtClean="0"/>
              <a:t>Третий уровень</a:t>
            </a:r>
          </a:p>
          <a:p>
            <a:pPr lvl="3"/>
            <a:r>
              <a:rPr lang="en-US" altLang="ru-RU" noProof="0" smtClean="0"/>
              <a:t>Четвертый уровень</a:t>
            </a:r>
          </a:p>
          <a:p>
            <a:pPr lvl="4"/>
            <a:r>
              <a:rPr lang="en-US" altLang="ru-RU" noProof="0" smtClean="0"/>
              <a:t>Пятый уровень</a:t>
            </a:r>
            <a:endParaRPr lang="ru-RU" altLang="ru-RU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D016E72-3B4E-4041-8B63-71A9369AE8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50317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6475" y="685800"/>
            <a:ext cx="48450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58F95-6A07-F847-BADF-E5DD2C69AAB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487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Перечень компетенций</a:t>
            </a:r>
          </a:p>
          <a:p>
            <a:r>
              <a:rPr lang="ru-RU" dirty="0"/>
              <a:t>Перечень требований</a:t>
            </a:r>
          </a:p>
          <a:p>
            <a:r>
              <a:rPr lang="ru-RU" dirty="0"/>
              <a:t>Учет и указание на использование цифровых инструментов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15C702C7-E599-40D9-B30E-0392896973B5}" type="datetime1">
              <a:rPr lang="ru-RU" smtClean="0"/>
              <a:t>09.11.2020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A705E3-E620-489D-9973-6221209A4B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 userDrawn="1"/>
        </p:nvSpPr>
        <p:spPr>
          <a:xfrm>
            <a:off x="0" y="0"/>
            <a:ext cx="10691813" cy="7559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Прямоугольник 10"/>
          <p:cNvSpPr/>
          <p:nvPr userDrawn="1"/>
        </p:nvSpPr>
        <p:spPr>
          <a:xfrm>
            <a:off x="2195513" y="1800225"/>
            <a:ext cx="7380287" cy="215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grpSp>
        <p:nvGrpSpPr>
          <p:cNvPr id="7" name="Группа 26"/>
          <p:cNvGrpSpPr>
            <a:grpSpLocks/>
          </p:cNvGrpSpPr>
          <p:nvPr userDrawn="1"/>
        </p:nvGrpSpPr>
        <p:grpSpPr bwMode="auto">
          <a:xfrm>
            <a:off x="7056438" y="1979613"/>
            <a:ext cx="3635375" cy="1979612"/>
            <a:chOff x="7056000" y="1980000"/>
            <a:chExt cx="3636000" cy="1980000"/>
          </a:xfrm>
        </p:grpSpPr>
        <p:sp>
          <p:nvSpPr>
            <p:cNvPr id="8" name="Прямоугольник 11"/>
            <p:cNvSpPr/>
            <p:nvPr userDrawn="1"/>
          </p:nvSpPr>
          <p:spPr>
            <a:xfrm>
              <a:off x="7056000" y="1980000"/>
              <a:ext cx="539843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2"/>
            <p:cNvSpPr/>
            <p:nvPr userDrawn="1"/>
          </p:nvSpPr>
          <p:spPr>
            <a:xfrm>
              <a:off x="7595843" y="1980000"/>
              <a:ext cx="900267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3"/>
            <p:cNvSpPr/>
            <p:nvPr userDrawn="1"/>
          </p:nvSpPr>
          <p:spPr>
            <a:xfrm>
              <a:off x="8496110" y="1980000"/>
              <a:ext cx="179419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2" name="Прямоугольник 14"/>
            <p:cNvSpPr/>
            <p:nvPr userDrawn="1"/>
          </p:nvSpPr>
          <p:spPr>
            <a:xfrm>
              <a:off x="8675528" y="1980000"/>
              <a:ext cx="900267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5"/>
            <p:cNvSpPr/>
            <p:nvPr userDrawn="1"/>
          </p:nvSpPr>
          <p:spPr>
            <a:xfrm>
              <a:off x="9575795" y="1980000"/>
              <a:ext cx="1116205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Группа 27"/>
          <p:cNvGrpSpPr>
            <a:grpSpLocks/>
          </p:cNvGrpSpPr>
          <p:nvPr userDrawn="1"/>
        </p:nvGrpSpPr>
        <p:grpSpPr bwMode="auto">
          <a:xfrm>
            <a:off x="2195513" y="1619250"/>
            <a:ext cx="4860925" cy="180975"/>
            <a:chOff x="2196000" y="1620000"/>
            <a:chExt cx="4860000" cy="180000"/>
          </a:xfrm>
        </p:grpSpPr>
        <p:sp>
          <p:nvSpPr>
            <p:cNvPr id="15" name="Прямоугольник 17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6" name="Прямоугольник 18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7" name="Прямоугольник 19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8" name="Прямоугольник 20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9" name="Прямоугольник 21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0" name="Прямоугольник 22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1" name="Прямоугольник 23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2" name="Прямоугольник 24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3" name="Прямоугольник 25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pic>
        <p:nvPicPr>
          <p:cNvPr id="24" name="Изображение 28" descr="MISI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60363"/>
            <a:ext cx="145732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0" y="4320000"/>
            <a:ext cx="7380000" cy="1800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00" y="1981200"/>
            <a:ext cx="6300000" cy="198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3826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8"/>
            <a:ext cx="4140000" cy="306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8"/>
            <a:ext cx="4140000" cy="306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B31DC-142E-4C42-914A-FFF42EE60E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3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101057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0" y="3060000"/>
            <a:ext cx="8460000" cy="414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F0D5-E262-4C42-8B55-CD83013E82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331841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0" y="1981201"/>
            <a:ext cx="8460000" cy="52188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F0749-A729-48EC-8C6E-FDF3EA1468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485989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0" y="3060700"/>
            <a:ext cx="8460000" cy="414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A33C1-2EED-4E54-A6E3-780CC53FD7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876251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1980000"/>
            <a:ext cx="8460000" cy="414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13FE1-F0BB-44ED-A7BC-91FA8AA692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387118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FA70-222B-4C97-B020-5733B8ACD4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206942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0" y="3060700"/>
            <a:ext cx="8460000" cy="414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E6197-968B-4FFB-ABCD-BE5CDFDCEE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1134075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да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"/>
          <p:cNvGrpSpPr>
            <a:grpSpLocks/>
          </p:cNvGrpSpPr>
          <p:nvPr userDrawn="1"/>
        </p:nvGrpSpPr>
        <p:grpSpPr bwMode="auto">
          <a:xfrm>
            <a:off x="1116013" y="7380288"/>
            <a:ext cx="4859337" cy="179387"/>
            <a:chOff x="2196000" y="1620000"/>
            <a:chExt cx="4860000" cy="180000"/>
          </a:xfrm>
        </p:grpSpPr>
        <p:sp>
          <p:nvSpPr>
            <p:cNvPr id="5" name="Прямоугольник 5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6" name="Прямоугольник 6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" name="Прямоугольник 7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" name="Прямоугольник 8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9" name="Прямоугольник 9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0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1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2" name="Прямоугольник 12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3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pic>
        <p:nvPicPr>
          <p:cNvPr id="14" name="Изображение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6302375"/>
            <a:ext cx="10922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2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Дата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3985497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да 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"/>
          <p:cNvGrpSpPr>
            <a:grpSpLocks/>
          </p:cNvGrpSpPr>
          <p:nvPr userDrawn="1"/>
        </p:nvGrpSpPr>
        <p:grpSpPr bwMode="auto">
          <a:xfrm>
            <a:off x="1116013" y="7380288"/>
            <a:ext cx="4859337" cy="179387"/>
            <a:chOff x="2196000" y="1620000"/>
            <a:chExt cx="4860000" cy="180000"/>
          </a:xfrm>
        </p:grpSpPr>
        <p:sp>
          <p:nvSpPr>
            <p:cNvPr id="5" name="Прямоугольник 5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6" name="Прямоугольник 6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" name="Прямоугольник 7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" name="Прямоугольник 8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9" name="Прямоугольник 9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0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1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2" name="Прямоугольник 12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3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pic>
        <p:nvPicPr>
          <p:cNvPr id="14" name="Изображение 14" descr="MISIS 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300788"/>
            <a:ext cx="15176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2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Дата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1546002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9C2F20-7994-4D1E-A01C-96ECBA4612EB}" type="datetime1">
              <a:rPr lang="ru-RU" smtClean="0"/>
              <a:t>09.11.2020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35256" y="6655308"/>
            <a:ext cx="5099371" cy="403352"/>
          </a:xfrm>
          <a:prstGeom prst="rect">
            <a:avLst/>
          </a:prstGeom>
        </p:spPr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7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 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 userDrawn="1"/>
        </p:nvSpPr>
        <p:spPr>
          <a:xfrm>
            <a:off x="0" y="0"/>
            <a:ext cx="10691813" cy="7559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Прямоугольник 10"/>
          <p:cNvSpPr/>
          <p:nvPr userDrawn="1"/>
        </p:nvSpPr>
        <p:spPr>
          <a:xfrm>
            <a:off x="2195513" y="1800225"/>
            <a:ext cx="7380287" cy="215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grpSp>
        <p:nvGrpSpPr>
          <p:cNvPr id="7" name="Группа 26"/>
          <p:cNvGrpSpPr>
            <a:grpSpLocks/>
          </p:cNvGrpSpPr>
          <p:nvPr userDrawn="1"/>
        </p:nvGrpSpPr>
        <p:grpSpPr bwMode="auto">
          <a:xfrm>
            <a:off x="7056438" y="1979613"/>
            <a:ext cx="3635375" cy="1979612"/>
            <a:chOff x="7056000" y="1980000"/>
            <a:chExt cx="3636000" cy="1980000"/>
          </a:xfrm>
        </p:grpSpPr>
        <p:sp>
          <p:nvSpPr>
            <p:cNvPr id="8" name="Прямоугольник 11"/>
            <p:cNvSpPr/>
            <p:nvPr userDrawn="1"/>
          </p:nvSpPr>
          <p:spPr>
            <a:xfrm>
              <a:off x="7056000" y="1980000"/>
              <a:ext cx="539843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2"/>
            <p:cNvSpPr/>
            <p:nvPr userDrawn="1"/>
          </p:nvSpPr>
          <p:spPr>
            <a:xfrm>
              <a:off x="7595843" y="1980000"/>
              <a:ext cx="900267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3"/>
            <p:cNvSpPr/>
            <p:nvPr userDrawn="1"/>
          </p:nvSpPr>
          <p:spPr>
            <a:xfrm>
              <a:off x="8496110" y="1980000"/>
              <a:ext cx="179419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2" name="Прямоугольник 14"/>
            <p:cNvSpPr/>
            <p:nvPr userDrawn="1"/>
          </p:nvSpPr>
          <p:spPr>
            <a:xfrm>
              <a:off x="8675528" y="1980000"/>
              <a:ext cx="900267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5"/>
            <p:cNvSpPr/>
            <p:nvPr userDrawn="1"/>
          </p:nvSpPr>
          <p:spPr>
            <a:xfrm>
              <a:off x="9575795" y="1980000"/>
              <a:ext cx="1116205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Группа 27"/>
          <p:cNvGrpSpPr>
            <a:grpSpLocks/>
          </p:cNvGrpSpPr>
          <p:nvPr userDrawn="1"/>
        </p:nvGrpSpPr>
        <p:grpSpPr bwMode="auto">
          <a:xfrm>
            <a:off x="2195513" y="1619250"/>
            <a:ext cx="4860925" cy="180975"/>
            <a:chOff x="2196000" y="1620000"/>
            <a:chExt cx="4860000" cy="180000"/>
          </a:xfrm>
        </p:grpSpPr>
        <p:sp>
          <p:nvSpPr>
            <p:cNvPr id="15" name="Прямоугольник 17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6" name="Прямоугольник 18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7" name="Прямоугольник 19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8" name="Прямоугольник 20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9" name="Прямоугольник 21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0" name="Прямоугольник 22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1" name="Прямоугольник 23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2" name="Прямоугольник 24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3" name="Прямоугольник 25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pic>
        <p:nvPicPr>
          <p:cNvPr id="24" name="Изображение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338" y="361950"/>
            <a:ext cx="2014537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0" y="4320000"/>
            <a:ext cx="7380000" cy="1800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00" y="1981200"/>
            <a:ext cx="6300000" cy="198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0177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ступление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6302375"/>
            <a:ext cx="10922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13"/>
          <p:cNvGrpSpPr>
            <a:grpSpLocks/>
          </p:cNvGrpSpPr>
          <p:nvPr userDrawn="1"/>
        </p:nvGrpSpPr>
        <p:grpSpPr bwMode="auto">
          <a:xfrm>
            <a:off x="1116013" y="7386638"/>
            <a:ext cx="4859337" cy="180975"/>
            <a:chOff x="2196000" y="1620000"/>
            <a:chExt cx="4860000" cy="180000"/>
          </a:xfrm>
        </p:grpSpPr>
        <p:sp>
          <p:nvSpPr>
            <p:cNvPr id="7" name="Прямоугольник 14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" name="Прямоугольник 15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9" name="Прямоугольник 16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7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8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9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4" name="Прямоугольник 20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5" name="Прямоугольник 21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6" name="Прямоугольник 22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0" y="1981200"/>
            <a:ext cx="3060000" cy="414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  <p:sp>
        <p:nvSpPr>
          <p:cNvPr id="1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807397-CC30-4D41-B38F-BC4C8F1565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39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ступление 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12" descr="MISIS 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300788"/>
            <a:ext cx="15176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13"/>
          <p:cNvGrpSpPr>
            <a:grpSpLocks/>
          </p:cNvGrpSpPr>
          <p:nvPr userDrawn="1"/>
        </p:nvGrpSpPr>
        <p:grpSpPr bwMode="auto">
          <a:xfrm>
            <a:off x="1116013" y="7386638"/>
            <a:ext cx="4859337" cy="180975"/>
            <a:chOff x="2196000" y="1620000"/>
            <a:chExt cx="4860000" cy="180000"/>
          </a:xfrm>
        </p:grpSpPr>
        <p:sp>
          <p:nvSpPr>
            <p:cNvPr id="7" name="Прямоугольник 14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" name="Прямоугольник 15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9" name="Прямоугольник 16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7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8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9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4" name="Прямоугольник 20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5" name="Прямоугольник 21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6" name="Прямоугольник 22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0" y="1981200"/>
            <a:ext cx="3060000" cy="414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  <p:sp>
        <p:nvSpPr>
          <p:cNvPr id="1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9977F7-F589-461C-A680-6F3F93178E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81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3"/>
          <p:cNvGrpSpPr>
            <a:grpSpLocks/>
          </p:cNvGrpSpPr>
          <p:nvPr userDrawn="1"/>
        </p:nvGrpSpPr>
        <p:grpSpPr bwMode="auto">
          <a:xfrm>
            <a:off x="1116013" y="7386638"/>
            <a:ext cx="4859337" cy="180975"/>
            <a:chOff x="2196000" y="1620000"/>
            <a:chExt cx="4860000" cy="180000"/>
          </a:xfrm>
        </p:grpSpPr>
        <p:sp>
          <p:nvSpPr>
            <p:cNvPr id="6" name="Прямоугольник 14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" name="Прямоугольник 15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" name="Прямоугольник 16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9" name="Прямоугольник 17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8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9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2" name="Прямоугольник 20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21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4" name="Прямоугольник 22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8460000" cy="5220000"/>
          </a:xfrm>
        </p:spPr>
        <p:txBody>
          <a:bodyPr numCol="3" spcCol="1224000"/>
          <a:lstStyle>
            <a:lvl1pPr marL="0" marR="0" indent="-36000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200" kern="1200"/>
            </a:lvl1pPr>
            <a:lvl2pPr marL="228600" indent="-228600">
              <a:buFont typeface="Wingdings" charset="2"/>
              <a:buAutoNum type="arabicPlain"/>
              <a:defRPr/>
            </a:lvl2pPr>
            <a:lvl3pPr marL="409575" indent="-228600">
              <a:buFont typeface="Wingdings" charset="2"/>
              <a:buAutoNum type="arabicPlain"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Дата 6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6B273B-8B93-4253-8406-1409236A63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066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8"/>
          <p:cNvSpPr/>
          <p:nvPr userDrawn="1"/>
        </p:nvSpPr>
        <p:spPr>
          <a:xfrm>
            <a:off x="0" y="3060700"/>
            <a:ext cx="10691813" cy="4498975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grpSp>
        <p:nvGrpSpPr>
          <p:cNvPr id="5" name="Группа 8"/>
          <p:cNvGrpSpPr>
            <a:grpSpLocks/>
          </p:cNvGrpSpPr>
          <p:nvPr userDrawn="1"/>
        </p:nvGrpSpPr>
        <p:grpSpPr bwMode="auto">
          <a:xfrm>
            <a:off x="2195513" y="7386638"/>
            <a:ext cx="4860925" cy="180975"/>
            <a:chOff x="2196000" y="1620000"/>
            <a:chExt cx="4860000" cy="180000"/>
          </a:xfrm>
        </p:grpSpPr>
        <p:sp>
          <p:nvSpPr>
            <p:cNvPr id="6" name="Прямоугольник 9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" name="Прямоугольник 10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" name="Прямоугольник 11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9" name="Прямоугольник 12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3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4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2" name="Прямоугольник 15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6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4" name="Прямоугольник 17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sp>
        <p:nvSpPr>
          <p:cNvPr id="15" name="Прямоугольник 19"/>
          <p:cNvSpPr/>
          <p:nvPr userDrawn="1"/>
        </p:nvSpPr>
        <p:spPr>
          <a:xfrm>
            <a:off x="0" y="2160588"/>
            <a:ext cx="9575800" cy="900112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Прямоугольник 20"/>
          <p:cNvSpPr/>
          <p:nvPr userDrawn="1"/>
        </p:nvSpPr>
        <p:spPr>
          <a:xfrm>
            <a:off x="0" y="1979613"/>
            <a:ext cx="7056438" cy="180975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0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64330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/>
            <a:stretch>
              <a:fillRect/>
            </a:stretch>
          </a:blipFill>
        </p:spPr>
        <p:txBody>
          <a:bodyPr lIns="180000" tIns="180000" rIns="180000" bIns="180000"/>
          <a:lstStyle>
            <a:lvl1pPr marL="180000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0" y="900000"/>
            <a:ext cx="8460000" cy="90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8EADE-348C-46F0-B51D-8633475289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50140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0" y="900000"/>
            <a:ext cx="8460000" cy="90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5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0" y="5221585"/>
            <a:ext cx="4143162" cy="1440000"/>
          </a:xfrm>
          <a:blipFill rotWithShape="1">
            <a:blip r:embed="rId2"/>
            <a:stretch>
              <a:fillRect/>
            </a:stretch>
          </a:blipFill>
        </p:spPr>
        <p:txBody>
          <a:bodyPr lIns="180000" tIns="180000" rIns="180000" bIns="180000"/>
          <a:lstStyle>
            <a:lvl1pPr marL="180000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09158-47DE-4B5A-B61A-4DCB7599F4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107900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8"/>
            <a:ext cx="4140000" cy="306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8"/>
            <a:ext cx="4140000" cy="306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ED794-58AC-4AE9-A72F-FB9346964C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61727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75688" y="360363"/>
            <a:ext cx="900112" cy="36036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8ABD86-38F2-432A-9E11-B6ADB80F86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12838" y="361950"/>
            <a:ext cx="7380287" cy="3540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1116013" y="900113"/>
            <a:ext cx="84597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r>
              <a:rPr lang="en-US" altLang="ru-RU" smtClean="0"/>
              <a:t> 24pt</a:t>
            </a:r>
            <a:endParaRPr lang="ru-RU" altLang="ru-RU" smtClean="0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1116013" y="1979613"/>
            <a:ext cx="8459787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  <a:r>
              <a:rPr lang="en-US" altLang="ru-RU" smtClean="0"/>
              <a:t> 14pt</a:t>
            </a:r>
            <a:endParaRPr lang="ru-RU" altLang="ru-RU" smtClean="0"/>
          </a:p>
          <a:p>
            <a:pPr lvl="1"/>
            <a:r>
              <a:rPr lang="ru-RU" altLang="ru-RU" smtClean="0"/>
              <a:t>Второй уровень</a:t>
            </a:r>
            <a:r>
              <a:rPr lang="en-US" altLang="ru-RU" smtClean="0"/>
              <a:t> 12pt</a:t>
            </a:r>
            <a:endParaRPr lang="ru-RU" altLang="ru-RU" smtClean="0"/>
          </a:p>
          <a:p>
            <a:pPr lvl="2"/>
            <a:r>
              <a:rPr lang="ru-RU" altLang="ru-RU" smtClean="0"/>
              <a:t>Третий уровень</a:t>
            </a:r>
            <a:r>
              <a:rPr lang="en-US" altLang="ru-RU" smtClean="0"/>
              <a:t> 10pt</a:t>
            </a:r>
            <a:endParaRPr lang="ru-RU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7" r:id="rId17"/>
    <p:sldLayoutId id="2147483778" r:id="rId18"/>
    <p:sldLayoutId id="2147483779" r:id="rId19"/>
  </p:sldLayoutIdLst>
  <p:hf hdr="0" ftr="0"/>
  <p:txStyles>
    <p:titleStyle>
      <a:lvl1pPr algn="l" defTabSz="520700" rtl="0" eaLnBrk="0" fontAlgn="base" hangingPunct="0">
        <a:lnSpc>
          <a:spcPts val="2875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20700" rtl="0" eaLnBrk="0" fontAlgn="base" hangingPunct="0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defTabSz="520700" rtl="0" eaLnBrk="0" fontAlgn="base" hangingPunct="0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defTabSz="520700" rtl="0" eaLnBrk="0" fontAlgn="base" hangingPunct="0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defTabSz="520700" rtl="0" eaLnBrk="0" fontAlgn="base" hangingPunct="0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defTabSz="520700" rtl="0" fontAlgn="base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defTabSz="520700" rtl="0" fontAlgn="base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defTabSz="520700" rtl="0" fontAlgn="base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defTabSz="520700" rtl="0" fontAlgn="base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algn="l" defTabSz="520700" rtl="0" eaLnBrk="0" fontAlgn="base" hangingPunct="0">
        <a:spcBef>
          <a:spcPct val="0"/>
        </a:spcBef>
        <a:spcAft>
          <a:spcPts val="600"/>
        </a:spcAft>
        <a:buFont typeface="Arial" pitchFamily="34" charset="0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9388" algn="l" defTabSz="520700" rtl="0" eaLnBrk="0" fontAlgn="base" hangingPunct="0">
        <a:spcBef>
          <a:spcPct val="0"/>
        </a:spcBef>
        <a:spcAft>
          <a:spcPts val="600"/>
        </a:spcAft>
        <a:buClr>
          <a:schemeClr val="tx1"/>
        </a:buClr>
        <a:buFont typeface="Lucida Grande"/>
        <a:buChar char="●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520700" rtl="0" eaLnBrk="0" fontAlgn="base" hangingPunct="0">
        <a:spcBef>
          <a:spcPct val="0"/>
        </a:spcBef>
        <a:spcAft>
          <a:spcPts val="600"/>
        </a:spcAft>
        <a:buFont typeface="Lucida Grande"/>
        <a:buChar char="—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4038" indent="-260350" algn="l" defTabSz="5207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2346325" indent="-260350" algn="l" defTabSz="5207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300" kern="1200">
          <a:solidFill>
            <a:schemeClr val="tx2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азвание 15"/>
          <p:cNvSpPr>
            <a:spLocks noGrp="1"/>
          </p:cNvSpPr>
          <p:nvPr>
            <p:ph type="title"/>
          </p:nvPr>
        </p:nvSpPr>
        <p:spPr>
          <a:xfrm>
            <a:off x="2182762" y="4093859"/>
            <a:ext cx="7580057" cy="2434761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200" b="1" dirty="0"/>
              <a:t>Председатель Федерального </a:t>
            </a:r>
            <a:r>
              <a:rPr lang="ru-RU" sz="2200" b="1" dirty="0" smtClean="0"/>
              <a:t>УМО по УГСН 22.00.00 «Технологии материалов», д.т.н</a:t>
            </a:r>
            <a:r>
              <a:rPr lang="ru-RU" sz="2200" b="1" dirty="0"/>
              <a:t>., проф. </a:t>
            </a:r>
            <a:br>
              <a:rPr lang="ru-RU" sz="2200" b="1" dirty="0"/>
            </a:br>
            <a:r>
              <a:rPr lang="ru-RU" sz="2200" b="1" dirty="0"/>
              <a:t>В.П. Тарасов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37506" y="2455411"/>
            <a:ext cx="76483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О работе Федерального УМО по УГСН 22.00.00 Технологии материалов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6377" y="7203282"/>
            <a:ext cx="2316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Москва, 11 ноября 2020 г.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99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25" y="614814"/>
            <a:ext cx="10265261" cy="658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92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143" y="145370"/>
            <a:ext cx="9681028" cy="900112"/>
          </a:xfrm>
        </p:spPr>
        <p:txBody>
          <a:bodyPr/>
          <a:lstStyle/>
          <a:p>
            <a:pPr algn="ctr"/>
            <a:r>
              <a:rPr lang="ru-RU" b="1" dirty="0" smtClean="0"/>
              <a:t>Позиция </a:t>
            </a:r>
            <a:r>
              <a:rPr lang="ru-RU" b="1" dirty="0"/>
              <a:t>Координационного совета Министерства науки и высшего образования РФ по области образования «Инженерное дело, технологии и технические науки».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314" y="1457098"/>
            <a:ext cx="10116457" cy="5219700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000000"/>
                </a:solidFill>
              </a:rPr>
              <a:t>         На </a:t>
            </a:r>
            <a:r>
              <a:rPr lang="ru-RU" sz="1600" dirty="0">
                <a:solidFill>
                  <a:srgbClr val="000000"/>
                </a:solidFill>
              </a:rPr>
              <a:t>основе действующих сейчас Перечней специальностей и направлений подготовки разработана целая система обеспечивающая функционирование всего инженерного </a:t>
            </a:r>
            <a:r>
              <a:rPr lang="ru-RU" sz="1600" dirty="0" smtClean="0">
                <a:solidFill>
                  <a:srgbClr val="000000"/>
                </a:solidFill>
              </a:rPr>
              <a:t>образования: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sz="1600" dirty="0" smtClean="0">
                <a:solidFill>
                  <a:srgbClr val="000000"/>
                </a:solidFill>
              </a:rPr>
              <a:t>– </a:t>
            </a:r>
            <a:r>
              <a:rPr lang="ru-RU" sz="1600" dirty="0">
                <a:solidFill>
                  <a:srgbClr val="000000"/>
                </a:solidFill>
              </a:rPr>
              <a:t>разработаны </a:t>
            </a:r>
            <a:r>
              <a:rPr lang="ru-RU" sz="1600" dirty="0" err="1">
                <a:solidFill>
                  <a:srgbClr val="000000"/>
                </a:solidFill>
              </a:rPr>
              <a:t>ФГОСы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– </a:t>
            </a:r>
            <a:r>
              <a:rPr lang="ru-RU" sz="1600" dirty="0">
                <a:solidFill>
                  <a:srgbClr val="000000"/>
                </a:solidFill>
              </a:rPr>
              <a:t>сформированы образовательные программы вузов, </a:t>
            </a:r>
          </a:p>
          <a:p>
            <a:r>
              <a:rPr lang="ru-RU" sz="1600" dirty="0">
                <a:solidFill>
                  <a:srgbClr val="000000"/>
                </a:solidFill>
              </a:rPr>
              <a:t>– вузами получены лицензии и свидетельства об аккредитации, </a:t>
            </a:r>
          </a:p>
          <a:p>
            <a:r>
              <a:rPr lang="ru-RU" sz="1600" dirty="0">
                <a:solidFill>
                  <a:srgbClr val="000000"/>
                </a:solidFill>
              </a:rPr>
              <a:t>– создана система федеральных УМО, </a:t>
            </a:r>
          </a:p>
          <a:p>
            <a:r>
              <a:rPr lang="ru-RU" sz="1600" dirty="0">
                <a:solidFill>
                  <a:srgbClr val="000000"/>
                </a:solidFill>
              </a:rPr>
              <a:t>– обеспечена система взаимосвязей федеральных УМО с советами по профессиональным квалификациям,</a:t>
            </a:r>
          </a:p>
          <a:p>
            <a:r>
              <a:rPr lang="ru-RU" sz="1600" dirty="0">
                <a:solidFill>
                  <a:srgbClr val="000000"/>
                </a:solidFill>
              </a:rPr>
              <a:t> – работодатели формируют совою кадровую политику. </a:t>
            </a:r>
          </a:p>
          <a:p>
            <a:r>
              <a:rPr lang="ru-RU" sz="1600" dirty="0">
                <a:solidFill>
                  <a:srgbClr val="000000"/>
                </a:solidFill>
              </a:rPr>
              <a:t>Особое внимание </a:t>
            </a:r>
            <a:r>
              <a:rPr lang="ru-RU" sz="1600" dirty="0" smtClean="0">
                <a:solidFill>
                  <a:srgbClr val="000000"/>
                </a:solidFill>
              </a:rPr>
              <a:t>заслуживает заинтересованность </a:t>
            </a:r>
            <a:r>
              <a:rPr lang="ru-RU" sz="1600" dirty="0">
                <a:solidFill>
                  <a:srgbClr val="000000"/>
                </a:solidFill>
              </a:rPr>
              <a:t>и вовлеченность работодателей в формирование Перечней.</a:t>
            </a:r>
          </a:p>
          <a:p>
            <a:pPr algn="just"/>
            <a:r>
              <a:rPr lang="ru-RU" sz="1600" dirty="0" smtClean="0">
                <a:solidFill>
                  <a:srgbClr val="000000"/>
                </a:solidFill>
              </a:rPr>
              <a:t>          Сейчас </a:t>
            </a:r>
            <a:r>
              <a:rPr lang="ru-RU" sz="1600" b="1" dirty="0">
                <a:solidFill>
                  <a:srgbClr val="000000"/>
                </a:solidFill>
              </a:rPr>
              <a:t>проблема</a:t>
            </a:r>
            <a:r>
              <a:rPr lang="ru-RU" sz="1600" dirty="0">
                <a:solidFill>
                  <a:srgbClr val="000000"/>
                </a:solidFill>
              </a:rPr>
              <a:t> состоит в том, что профили не регистрируется на государственном уровне. Именно это создает ряд сложностей информационного и организационного характера: </a:t>
            </a:r>
          </a:p>
          <a:p>
            <a:r>
              <a:rPr lang="ru-RU" sz="1600" dirty="0">
                <a:solidFill>
                  <a:srgbClr val="000000"/>
                </a:solidFill>
              </a:rPr>
              <a:t>– работодатели не могут получить информацию о том, в каком вузе осуществляется подготовка нужных им специалистов на междисциплинарной основе; </a:t>
            </a:r>
          </a:p>
          <a:p>
            <a:r>
              <a:rPr lang="ru-RU" sz="1600" dirty="0">
                <a:solidFill>
                  <a:srgbClr val="000000"/>
                </a:solidFill>
              </a:rPr>
              <a:t>– опыт создания инновационных профилей оперативно не распространяется в системе образования;</a:t>
            </a:r>
          </a:p>
          <a:p>
            <a:r>
              <a:rPr lang="ru-RU" sz="1600" dirty="0">
                <a:solidFill>
                  <a:srgbClr val="000000"/>
                </a:solidFill>
              </a:rPr>
              <a:t> – выпускники не могут подтвердить работодателю наличие требуемой междисциплинарной квалификации.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759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842" y="847499"/>
            <a:ext cx="8459787" cy="5219700"/>
          </a:xfrm>
        </p:spPr>
        <p:txBody>
          <a:bodyPr/>
          <a:lstStyle/>
          <a:p>
            <a:pPr lvl="0" algn="just"/>
            <a:r>
              <a:rPr lang="ru-RU" sz="1800" dirty="0"/>
              <a:t> </a:t>
            </a:r>
            <a:r>
              <a:rPr lang="ru-RU" sz="1800" b="1" dirty="0"/>
              <a:t>Проблемы изменения перечня.</a:t>
            </a:r>
            <a:r>
              <a:rPr lang="ru-RU" sz="1800" dirty="0"/>
              <a:t>  Попытка дословного сопряжения трех разных по своим задачам документов (Перечня направлений подготовки, МСКО–2013 и перечня Минтруда</a:t>
            </a:r>
            <a:r>
              <a:rPr lang="ru-RU" sz="1800"/>
              <a:t>) </a:t>
            </a:r>
            <a:r>
              <a:rPr lang="ru-RU" sz="1800" smtClean="0"/>
              <a:t>приведет </a:t>
            </a:r>
            <a:r>
              <a:rPr lang="ru-RU" sz="1800" dirty="0"/>
              <a:t>к существенному изменению содержания перечня. Это потребует огромного количества согласований с экспертами заинтересованных сторон уже на первом этапе. А дальше потребуется создавать новые координационные советы по новым областям образования, ликвидировать и создавать новые федеральные УМО, изменять систему формирования КЦП, проводить аккредитацию вузов по новым УГСН, вузам разрабатывать новые образовательные программы и многое другое.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55711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8241" y="3556228"/>
            <a:ext cx="8459787" cy="900112"/>
          </a:xfrm>
        </p:spPr>
        <p:txBody>
          <a:bodyPr/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3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6011" y="148305"/>
            <a:ext cx="92891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Взаимодействие с </a:t>
            </a:r>
            <a:r>
              <a:rPr lang="ru-RU" sz="2400" b="1" dirty="0"/>
              <a:t>Координационным Советом по области образования «Инженерное дело, технологии и технические науки» и Министерством науки и высшего образования.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16017" y="1712386"/>
            <a:ext cx="6429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Министерство </a:t>
            </a:r>
            <a:r>
              <a:rPr lang="ru-RU" sz="2000" b="1" dirty="0">
                <a:solidFill>
                  <a:srgbClr val="000000"/>
                </a:solidFill>
              </a:rPr>
              <a:t>науки и высшего </a:t>
            </a:r>
            <a:r>
              <a:rPr lang="ru-RU" sz="2000" b="1" dirty="0" smtClean="0">
                <a:solidFill>
                  <a:srgbClr val="000000"/>
                </a:solidFill>
              </a:rPr>
              <a:t>образования РФ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6011" y="3221203"/>
            <a:ext cx="56315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Координационный Совет </a:t>
            </a:r>
            <a:r>
              <a:rPr lang="ru-RU" sz="2000" b="1" dirty="0">
                <a:solidFill>
                  <a:srgbClr val="000000"/>
                </a:solidFill>
              </a:rPr>
              <a:t>по области образования «Инженерное дело, технологии и технические науки»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9028" y="5707260"/>
            <a:ext cx="4767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Федеральное УМО по УГСН 22.00.00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 rot="1901487">
            <a:off x="3975788" y="2156639"/>
            <a:ext cx="557857" cy="113650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270171" y="2210299"/>
            <a:ext cx="667658" cy="343166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956580">
            <a:off x="3839102" y="4298249"/>
            <a:ext cx="625170" cy="147039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027578" y="2316196"/>
            <a:ext cx="3235141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Запросы о предоставлении информации</a:t>
            </a:r>
          </a:p>
          <a:p>
            <a:pPr algn="ctr"/>
            <a:r>
              <a: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</a:t>
            </a:r>
            <a: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36487" y="4390268"/>
            <a:ext cx="285240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Приглашение к участию в экспер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ных группах, </a:t>
            </a:r>
            <a:r>
              <a:rPr lang="ru-RU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вебинарах</a:t>
            </a:r>
            <a:endParaRPr lang="ru-RU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 - 1</a:t>
            </a:r>
            <a: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53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2906" y="14060"/>
            <a:ext cx="10132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Федеральный проект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«</a:t>
            </a:r>
            <a:r>
              <a:rPr lang="ru-RU" sz="2800" b="1" dirty="0"/>
              <a:t>Кадры для цифровой экономики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2906" y="6889745"/>
            <a:ext cx="10295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*Из презентации Федерального государственного бюджетного учреждения  Центр </a:t>
            </a:r>
            <a:r>
              <a:rPr lang="ru-RU" sz="1200" b="1" dirty="0"/>
              <a:t>развития образования и международной деятельности </a:t>
            </a:r>
            <a:r>
              <a:rPr lang="ru-RU" sz="1200" b="1" dirty="0" smtClean="0"/>
              <a:t>(«</a:t>
            </a:r>
            <a:r>
              <a:rPr lang="ru-RU" sz="1200" b="1" dirty="0" err="1"/>
              <a:t>Интеробразование</a:t>
            </a:r>
            <a:r>
              <a:rPr lang="ru-RU" sz="1200" b="1" dirty="0"/>
              <a:t>»)</a:t>
            </a:r>
            <a:endParaRPr lang="ru-RU" sz="120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B4478D37-982B-49DA-9658-286D1063C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38" y="1100714"/>
            <a:ext cx="8818126" cy="4195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*Нормативные </a:t>
            </a:r>
            <a:r>
              <a:rPr lang="ru-RU" dirty="0"/>
              <a:t>документы</a:t>
            </a:r>
            <a:br>
              <a:rPr lang="ru-RU" dirty="0"/>
            </a:br>
            <a:endParaRPr lang="ru-RU" sz="1800" dirty="0"/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5AD6F79D-92D6-48E1-98AA-40CBD8AD4BED}"/>
              </a:ext>
            </a:extLst>
          </p:cNvPr>
          <p:cNvSpPr txBox="1">
            <a:spLocks/>
          </p:cNvSpPr>
          <p:nvPr/>
        </p:nvSpPr>
        <p:spPr>
          <a:xfrm>
            <a:off x="935256" y="1520215"/>
            <a:ext cx="8818126" cy="56043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520700" rtl="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79388" indent="-179388" algn="l" defTabSz="520700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Lucida Grande"/>
              <a:buChar char="●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58775" indent="-177800" algn="l" defTabSz="520700" rtl="0" eaLnBrk="0" fontAlgn="base" hangingPunct="0">
              <a:spcBef>
                <a:spcPct val="0"/>
              </a:spcBef>
              <a:spcAft>
                <a:spcPts val="600"/>
              </a:spcAft>
              <a:buFont typeface="Lucida Grande"/>
              <a:buChar char="—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4038" indent="-260350" algn="l" defTabSz="5207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346325" indent="-260350" algn="l" defTabSz="5207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Стратегия развития информационного общества в Российской Федерации на 2017 - 2030 годы</a:t>
            </a:r>
          </a:p>
          <a:p>
            <a:r>
              <a:rPr lang="ru-RU" sz="2000" b="1" dirty="0" smtClean="0"/>
              <a:t>Национальная программа «Цифровая экономика Российской Федерации» 2018 -2024 годы</a:t>
            </a:r>
          </a:p>
          <a:p>
            <a:pPr lvl="1"/>
            <a:r>
              <a:rPr lang="ru-RU" sz="2000" b="1" dirty="0" smtClean="0"/>
              <a:t>Федеральный проект «Кадры для цифровой экономики»</a:t>
            </a:r>
          </a:p>
          <a:p>
            <a:pPr lvl="2"/>
            <a:r>
              <a:rPr lang="ru-RU" sz="2000" dirty="0" smtClean="0"/>
              <a:t>Задачи:</a:t>
            </a:r>
          </a:p>
          <a:p>
            <a:pPr lvl="1"/>
            <a:r>
              <a:rPr lang="ru-RU" sz="2000" b="1" dirty="0" smtClean="0"/>
              <a:t>Освоение ключевых компетенций цифровой экономики</a:t>
            </a:r>
          </a:p>
          <a:p>
            <a:pPr lvl="3"/>
            <a:r>
              <a:rPr lang="ru-RU" sz="2000" dirty="0" smtClean="0"/>
              <a:t>Показатель – 800 000 </a:t>
            </a:r>
            <a:r>
              <a:rPr lang="ru-RU" sz="2000" dirty="0" smtClean="0">
                <a:latin typeface="Gilroy"/>
              </a:rPr>
              <a:t>человек в год - количество выпускников системы профессионального образования, обладающих ключевыми компетенциями цифровой экономики к 2024 году.</a:t>
            </a:r>
            <a:endParaRPr lang="ru-RU" sz="2000" dirty="0" smtClean="0"/>
          </a:p>
          <a:p>
            <a:pPr lvl="1"/>
            <a:r>
              <a:rPr lang="ru-RU" sz="2000" b="1" dirty="0" smtClean="0"/>
              <a:t>Подготовка кадров для цифровой экономики</a:t>
            </a:r>
          </a:p>
          <a:p>
            <a:pPr lvl="3"/>
            <a:r>
              <a:rPr lang="ru-RU" sz="2000" dirty="0" smtClean="0"/>
              <a:t>Показатель – 120 000 </a:t>
            </a:r>
            <a:r>
              <a:rPr lang="ru-RU" sz="2000" dirty="0" smtClean="0">
                <a:latin typeface="Gilroy"/>
              </a:rPr>
              <a:t>человек в год - принятых на программы высшего образования в сфере ИТ и по математическим специальностям к 2024 году.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5818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719A28-010A-4E93-97BC-03AF5906A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256" y="623424"/>
            <a:ext cx="8818126" cy="342350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*Ключевые </a:t>
            </a:r>
            <a:r>
              <a:rPr lang="ru-RU" sz="3200" dirty="0"/>
              <a:t>компетенции цифровой экономики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87E5EF-1EBF-4D4C-B55C-0E173720D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88" y="1235619"/>
            <a:ext cx="9998016" cy="6185205"/>
          </a:xfrm>
        </p:spPr>
        <p:txBody>
          <a:bodyPr>
            <a:normAutofit fontScale="62500" lnSpcReduction="20000"/>
          </a:bodyPr>
          <a:lstStyle/>
          <a:p>
            <a:pPr algn="ctr" fontAlgn="base">
              <a:lnSpc>
                <a:spcPct val="107000"/>
              </a:lnSpc>
              <a:spcAft>
                <a:spcPts val="995"/>
              </a:spcAft>
            </a:pPr>
            <a:r>
              <a:rPr lang="ru-RU" sz="2000" b="1" dirty="0"/>
              <a:t>ПРИКАЗ</a:t>
            </a:r>
            <a:r>
              <a:rPr lang="en-US" sz="2000" b="1" dirty="0"/>
              <a:t> </a:t>
            </a:r>
            <a:r>
              <a:rPr lang="ru-RU" sz="2000" b="1" dirty="0"/>
              <a:t>МИНЭКОНОМРАЗВИТИЯ РОССИИ от 24 января 2020 г. N 41 ОБ УТВЕРЖДЕНИИ МЕТОДИК РАСЧЕТА ПОКАЗАТЕЛЕЙ ФЕДЕРАЛЬНОГО ПРОЕКТА "КАДРЫ ДЛЯ ЦИФРОВОЙ ЭКОНОМИКИ" НАЦИОНАЛЬНОЙ ПРОГРАММЫ "ЦИФРОВАЯ ЭКОНОМИКА РОССИЙСКОЙ ФЕДЕРАЦИИ"</a:t>
            </a:r>
          </a:p>
          <a:p>
            <a:pPr fontAlgn="base">
              <a:lnSpc>
                <a:spcPct val="107000"/>
              </a:lnSpc>
              <a:spcAft>
                <a:spcPts val="995"/>
              </a:spcAft>
            </a:pPr>
            <a:r>
              <a:rPr lang="ru-RU" sz="2700" b="1" dirty="0"/>
              <a:t>1. Коммуникация и кооперация в цифровой среде. </a:t>
            </a:r>
            <a:r>
              <a:rPr lang="ru-RU" sz="2700" dirty="0"/>
              <a:t>Компетенция предполагает способность человека в цифровой среде использовать различные цифровые средства, позволяющие во взаимодействии с другими людьми достигать поставленных целей.</a:t>
            </a:r>
          </a:p>
          <a:p>
            <a:pPr fontAlgn="base">
              <a:lnSpc>
                <a:spcPct val="107000"/>
              </a:lnSpc>
              <a:spcAft>
                <a:spcPts val="995"/>
              </a:spcAft>
            </a:pPr>
            <a:r>
              <a:rPr lang="ru-RU" sz="2700" b="1" dirty="0"/>
              <a:t>2. Саморазвитие в условиях неопределенности. </a:t>
            </a:r>
            <a:r>
              <a:rPr lang="ru-RU" sz="2700" dirty="0"/>
              <a:t>Компетенция предполагает способность человека ставить себе образовательные цели под возникающие жизненные задачи, подбирать способы решения и средства развития (в том числе с использованием цифровых средств) других необходимых компетенций.</a:t>
            </a:r>
          </a:p>
          <a:p>
            <a:pPr fontAlgn="base">
              <a:lnSpc>
                <a:spcPct val="107000"/>
              </a:lnSpc>
              <a:spcAft>
                <a:spcPts val="995"/>
              </a:spcAft>
            </a:pPr>
            <a:r>
              <a:rPr lang="ru-RU" sz="2700" b="1" dirty="0"/>
              <a:t>3. Креативное мышление. </a:t>
            </a:r>
            <a:r>
              <a:rPr lang="ru-RU" sz="2700" dirty="0"/>
              <a:t>Компетенция предполагает способность человека генерировать новые идеи для решения задач цифровой экономики, абстрагироваться от стандартных моделей: перестраивать сложившиеся способы решения задач, выдвигать альтернативные варианты действий с целью выработки новых оптимальных алгоритмов.</a:t>
            </a:r>
          </a:p>
          <a:p>
            <a:pPr fontAlgn="base">
              <a:lnSpc>
                <a:spcPct val="107000"/>
              </a:lnSpc>
              <a:spcAft>
                <a:spcPts val="995"/>
              </a:spcAft>
            </a:pPr>
            <a:r>
              <a:rPr lang="ru-RU" sz="2700" b="1" dirty="0"/>
              <a:t>4. Управление информацией и данными. </a:t>
            </a:r>
            <a:r>
              <a:rPr lang="ru-RU" sz="2700" dirty="0"/>
              <a:t>Компетенция предполагает способность человека искать нужные источники информации и данные, воспринимать, анализировать, запоминать и передавать информацию с использованием цифровых средств, а также с помощью алгоритмов при работе с полученными из различных источников данными с целью эффективного использования полученной информации для решения задач.</a:t>
            </a:r>
          </a:p>
          <a:p>
            <a:pPr fontAlgn="base">
              <a:lnSpc>
                <a:spcPct val="107000"/>
              </a:lnSpc>
              <a:spcAft>
                <a:spcPts val="995"/>
              </a:spcAft>
            </a:pPr>
            <a:r>
              <a:rPr lang="ru-RU" sz="2700" b="1" dirty="0"/>
              <a:t>5. Критическое мышление в цифровой среде. </a:t>
            </a:r>
            <a:r>
              <a:rPr lang="ru-RU" sz="2700" dirty="0"/>
              <a:t>Компетенция предполагает способность человека проводить оценку информации, ее достоверность, строить логические умозаключения на основании поступающих информации и данных.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4220" y="6888566"/>
            <a:ext cx="10295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*Из презентации Федерального государственного бюджетного учреждения  Центр </a:t>
            </a:r>
            <a:r>
              <a:rPr lang="ru-RU" sz="1200" b="1" dirty="0"/>
              <a:t>развития образования и международной деятельности </a:t>
            </a:r>
            <a:r>
              <a:rPr lang="ru-RU" sz="1200" b="1" dirty="0" smtClean="0"/>
              <a:t>(«</a:t>
            </a:r>
            <a:r>
              <a:rPr lang="ru-RU" sz="1200" b="1" dirty="0" err="1"/>
              <a:t>Интеробразование</a:t>
            </a:r>
            <a:r>
              <a:rPr lang="ru-RU" sz="1200" b="1" dirty="0"/>
              <a:t>»)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8768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44460-4FE3-4D2E-868D-923573A19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074" y="224437"/>
            <a:ext cx="8818126" cy="6050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Ключевые компетенции цифровой экономики и категории универсальных и общепрофессиональных компетенций ФГОС ВО 3++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76F5D23D-F1CC-4E0F-86C1-1806693B0D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513859"/>
              </p:ext>
            </p:extLst>
          </p:nvPr>
        </p:nvGraphicFramePr>
        <p:xfrm>
          <a:off x="502442" y="1313735"/>
          <a:ext cx="9721392" cy="5935496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2430348">
                  <a:extLst>
                    <a:ext uri="{9D8B030D-6E8A-4147-A177-3AD203B41FA5}">
                      <a16:colId xmlns="" xmlns:a16="http://schemas.microsoft.com/office/drawing/2014/main" val="2396538673"/>
                    </a:ext>
                  </a:extLst>
                </a:gridCol>
                <a:gridCol w="3254577">
                  <a:extLst>
                    <a:ext uri="{9D8B030D-6E8A-4147-A177-3AD203B41FA5}">
                      <a16:colId xmlns="" xmlns:a16="http://schemas.microsoft.com/office/drawing/2014/main" val="1755037982"/>
                    </a:ext>
                  </a:extLst>
                </a:gridCol>
                <a:gridCol w="2083155">
                  <a:extLst>
                    <a:ext uri="{9D8B030D-6E8A-4147-A177-3AD203B41FA5}">
                      <a16:colId xmlns="" xmlns:a16="http://schemas.microsoft.com/office/drawing/2014/main" val="564891101"/>
                    </a:ext>
                  </a:extLst>
                </a:gridCol>
                <a:gridCol w="1953312">
                  <a:extLst>
                    <a:ext uri="{9D8B030D-6E8A-4147-A177-3AD203B41FA5}">
                      <a16:colId xmlns="" xmlns:a16="http://schemas.microsoft.com/office/drawing/2014/main" val="354018939"/>
                    </a:ext>
                  </a:extLst>
                </a:gridCol>
              </a:tblGrid>
              <a:tr h="25947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Ключевые компетенции цифровой экономики</a:t>
                      </a:r>
                    </a:p>
                  </a:txBody>
                  <a:tcPr marL="53030" marR="5303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 компетенций ФГОС ВО 3++</a:t>
                      </a:r>
                    </a:p>
                  </a:txBody>
                  <a:tcPr marL="53030" marR="530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3095766"/>
                  </a:ext>
                </a:extLst>
              </a:tr>
              <a:tr h="282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магистратура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специалитет</a:t>
                      </a:r>
                    </a:p>
                  </a:txBody>
                  <a:tcPr marL="53030" marR="53030" marT="0" marB="0"/>
                </a:tc>
                <a:extLst>
                  <a:ext uri="{0D108BD9-81ED-4DB2-BD59-A6C34878D82A}">
                    <a16:rowId xmlns="" xmlns:a16="http://schemas.microsoft.com/office/drawing/2014/main" val="174738762"/>
                  </a:ext>
                </a:extLst>
              </a:tr>
              <a:tr h="94173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995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Коммуникация и кооперация 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Коммуникация.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Командная работа и лидерство. 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Коммуникация.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Командная работа и лидерство.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Коммуникация.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Командная работа и лидерство.</a:t>
                      </a:r>
                    </a:p>
                  </a:txBody>
                  <a:tcPr marL="53030" marR="53030" marT="0" marB="0"/>
                </a:tc>
                <a:extLst>
                  <a:ext uri="{0D108BD9-81ED-4DB2-BD59-A6C34878D82A}">
                    <a16:rowId xmlns="" xmlns:a16="http://schemas.microsoft.com/office/drawing/2014/main" val="2840737097"/>
                  </a:ext>
                </a:extLst>
              </a:tr>
              <a:tr h="561855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995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Саморазвитие в условиях неопределенности. 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Самоорганизация и саморазвитие. 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Самоорганизация</a:t>
                      </a:r>
                      <a:b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саморазвитие.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Самоорганизация</a:t>
                      </a:r>
                      <a:b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саморазвитие.</a:t>
                      </a:r>
                    </a:p>
                  </a:txBody>
                  <a:tcPr marL="53030" marR="53030" marT="0" marB="0"/>
                </a:tc>
                <a:extLst>
                  <a:ext uri="{0D108BD9-81ED-4DB2-BD59-A6C34878D82A}">
                    <a16:rowId xmlns="" xmlns:a16="http://schemas.microsoft.com/office/drawing/2014/main" val="1602455364"/>
                  </a:ext>
                </a:extLst>
              </a:tr>
              <a:tr h="542455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995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Креативное мышление. 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Разработка и реализация проектов. 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Разработка и реализация проектов.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Разработка и реализация проектов.</a:t>
                      </a:r>
                    </a:p>
                  </a:txBody>
                  <a:tcPr marL="53030" marR="53030" marT="0" marB="0"/>
                </a:tc>
                <a:extLst>
                  <a:ext uri="{0D108BD9-81ED-4DB2-BD59-A6C34878D82A}">
                    <a16:rowId xmlns="" xmlns:a16="http://schemas.microsoft.com/office/drawing/2014/main" val="191982718"/>
                  </a:ext>
                </a:extLst>
              </a:tr>
              <a:tr h="205660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995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Управление информацией и данными. 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 -*Применение информационно-коммуникационных технологий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Информационно-аналитическая деятельность.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современных информационных технологий в профессиональной деятельности. 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ОПК-*Применение информационных технологий.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научно-исследовательской работы.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 *Применение информационных технологий.</a:t>
                      </a:r>
                    </a:p>
                    <a:p>
                      <a:pPr algn="just"/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030" marR="53030" marT="0" marB="0"/>
                </a:tc>
                <a:extLst>
                  <a:ext uri="{0D108BD9-81ED-4DB2-BD59-A6C34878D82A}">
                    <a16:rowId xmlns="" xmlns:a16="http://schemas.microsoft.com/office/drawing/2014/main" val="1994239659"/>
                  </a:ext>
                </a:extLst>
              </a:tr>
              <a:tr h="824557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995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Критическое мышление в цифровой среде. 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Системное и критическое мышление. 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Системное и критическое мышление.</a:t>
                      </a:r>
                    </a:p>
                  </a:txBody>
                  <a:tcPr marL="53030" marR="53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 - Системное и критическое мышление.</a:t>
                      </a:r>
                    </a:p>
                  </a:txBody>
                  <a:tcPr marL="53030" marR="53030" marT="0" marB="0"/>
                </a:tc>
                <a:extLst>
                  <a:ext uri="{0D108BD9-81ED-4DB2-BD59-A6C34878D82A}">
                    <a16:rowId xmlns="" xmlns:a16="http://schemas.microsoft.com/office/drawing/2014/main" val="238418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70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6D53A6B-D786-4FFE-832E-182A2D4EE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993" y="142963"/>
            <a:ext cx="9578750" cy="11923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/>
              <a:t>Предложения Центра компетенций Университет НТИ 20.35 по формированию требований для включения НПС в перечень направлений, учитываемы при расчета показателя «Число принятых на программы высшего образования в сфере информационных технологий и по математическим специальностям»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5393C11-1FC9-41B0-903D-27B5F9A32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017" y="1782416"/>
            <a:ext cx="9890753" cy="536145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Раздел 1.11 ФГОС ВО «Области профессиональной деятельности и сферы профессиональной деятельности, в которых выпускники, освоившие программу бакалавриата (далее – выпускники), могут осуществлять профессиональную деятельность» должен включать </a:t>
            </a:r>
            <a:r>
              <a:rPr lang="ru-RU" b="1" dirty="0"/>
              <a:t>сферы профессиональной деятельности в части разработки алгоритмов, создания и отладки компьютерных программ</a:t>
            </a:r>
            <a:r>
              <a:rPr lang="ru-RU" dirty="0"/>
              <a:t>. 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В разделе 3.3. ФГОС ВО «Программа бакалавриата должна устанавливать следующие общепрофессиональные компетенции» хотя бы одна компетенция должна быть ориентирована на </a:t>
            </a:r>
            <a:r>
              <a:rPr lang="ru-RU" b="1" dirty="0"/>
              <a:t>способность выпускников разрабатывать алгоритмы и программы, пригодные для практического применения</a:t>
            </a:r>
            <a:r>
              <a:rPr lang="ru-RU" dirty="0"/>
              <a:t>.</a:t>
            </a:r>
          </a:p>
          <a:p>
            <a:pPr marL="90170" algn="just">
              <a:lnSpc>
                <a:spcPct val="150000"/>
              </a:lnSpc>
            </a:pPr>
            <a:r>
              <a:rPr lang="ru-RU" dirty="0"/>
              <a:t>Важно, чтобы данная компетенция подлежала проверке посредством независимой оценки (возможные форматы – государственный экзамен, демонстрационный экзамен, независимая оценка квалификации, авторизованный экзамен поставщика программного обеспечения). </a:t>
            </a:r>
          </a:p>
          <a:p>
            <a:pPr marL="342000" lvl="0" indent="-342000" algn="just">
              <a:lnSpc>
                <a:spcPct val="150000"/>
              </a:lnSpc>
              <a:buNone/>
            </a:pPr>
            <a:r>
              <a:rPr lang="ru-RU" dirty="0"/>
              <a:t>3. В Приложении к ФГОС ВО «Перечень профессиональных стандартов, соответствующих профессиональной деятельности выпускников, освоивших программу бакалавриата» должны </a:t>
            </a:r>
            <a:r>
              <a:rPr lang="ru-RU" b="1" dirty="0"/>
              <a:t>присутствовать профессиональные стандарты, соответствующие сферам профессиональной деятельности раздела 1.11, отражающие возможность выпускников осуществлять профессиональную деятельность в сфере создания программного обеспечения для решения различных задач профессиональной деятельности и (или) разработки алгоритмов и компьютерных программ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223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B4F43B-879D-4897-9B77-E64D548EC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на обсуждение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AA372E-7C3D-44EE-9702-9C3F550AA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b="1" dirty="0"/>
              <a:t>Какие именно компетенции цифровой экономики должны формироваться в процессе получения высшего образования?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b="1" dirty="0"/>
              <a:t>Можно ли выделить специфику компетенций цифровой экономики для отраслей образования/УГСН/направлений подготовки/уровней образования?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b="1" dirty="0"/>
              <a:t>Каким образом учитывать требования к формированию компетенций цифровой экономики при разработке рекомендаций по актуализации ФГОС ВО?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33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81281"/>
              </p:ext>
            </p:extLst>
          </p:nvPr>
        </p:nvGraphicFramePr>
        <p:xfrm>
          <a:off x="361270" y="324989"/>
          <a:ext cx="5908302" cy="88952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207759"/>
                <a:gridCol w="1335314"/>
                <a:gridCol w="1117600"/>
                <a:gridCol w="1247629"/>
              </a:tblGrid>
              <a:tr h="2430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rgbClr val="000000"/>
                          </a:solidFill>
                        </a:rPr>
                        <a:t>Область образования 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>
                          <a:solidFill>
                            <a:srgbClr val="000000"/>
                          </a:solidFill>
                        </a:rPr>
                        <a:t>Математические и естественные науки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>
                          <a:solidFill>
                            <a:srgbClr val="000000"/>
                          </a:solidFill>
                        </a:rPr>
                        <a:t>УГСН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rgbClr val="000000"/>
                          </a:solidFill>
                        </a:rPr>
                        <a:t>Уровень образования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rgbClr val="000000"/>
                          </a:solidFill>
                        </a:rPr>
                        <a:t>Кол-во </a:t>
                      </a:r>
                    </a:p>
                    <a:p>
                      <a:pPr algn="ctr" fontAlgn="b"/>
                      <a:r>
                        <a:rPr lang="ru-RU" sz="1400" kern="1200" dirty="0">
                          <a:solidFill>
                            <a:srgbClr val="000000"/>
                          </a:solidFill>
                        </a:rPr>
                        <a:t>ФГОС ВО утверждено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>
                          <a:solidFill>
                            <a:srgbClr val="000000"/>
                          </a:solidFill>
                        </a:rPr>
                        <a:t>Наличие ИТ компонента в ОПК</a:t>
                      </a:r>
                      <a:endParaRPr lang="ru-RU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649E7D98-C112-41FC-BCE4-82A5AC9AF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1359" y="584723"/>
            <a:ext cx="4347279" cy="576419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Анализ ОПК ФГОС ВО 3++</a:t>
            </a:r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="" xmlns:a16="http://schemas.microsoft.com/office/drawing/2014/main" id="{3F2AE44F-4212-4F52-9045-366EAFA01B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771354"/>
              </p:ext>
            </p:extLst>
          </p:nvPr>
        </p:nvGraphicFramePr>
        <p:xfrm>
          <a:off x="350761" y="1240774"/>
          <a:ext cx="5904896" cy="51408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224660">
                  <a:extLst>
                    <a:ext uri="{9D8B030D-6E8A-4147-A177-3AD203B41FA5}">
                      <a16:colId xmlns="" xmlns:a16="http://schemas.microsoft.com/office/drawing/2014/main" val="3011721088"/>
                    </a:ext>
                  </a:extLst>
                </a:gridCol>
                <a:gridCol w="1343436">
                  <a:extLst>
                    <a:ext uri="{9D8B030D-6E8A-4147-A177-3AD203B41FA5}">
                      <a16:colId xmlns="" xmlns:a16="http://schemas.microsoft.com/office/drawing/2014/main" val="1698706544"/>
                    </a:ext>
                  </a:extLst>
                </a:gridCol>
                <a:gridCol w="1103086">
                  <a:extLst>
                    <a:ext uri="{9D8B030D-6E8A-4147-A177-3AD203B41FA5}">
                      <a16:colId xmlns="" xmlns:a16="http://schemas.microsoft.com/office/drawing/2014/main" val="1012725525"/>
                    </a:ext>
                  </a:extLst>
                </a:gridCol>
                <a:gridCol w="1233714">
                  <a:extLst>
                    <a:ext uri="{9D8B030D-6E8A-4147-A177-3AD203B41FA5}">
                      <a16:colId xmlns="" xmlns:a16="http://schemas.microsoft.com/office/drawing/2014/main" val="2666517465"/>
                    </a:ext>
                  </a:extLst>
                </a:gridCol>
              </a:tblGrid>
              <a:tr h="17626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22.00.00 Технологии материалов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3" marR="6293" marT="62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бакалавриат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3" marR="6293" marT="6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3" marR="6293" marT="6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3" marR="6293" marT="6293" marB="0" anchor="b"/>
                </a:tc>
                <a:extLst>
                  <a:ext uri="{0D108BD9-81ED-4DB2-BD59-A6C34878D82A}">
                    <a16:rowId xmlns="" xmlns:a16="http://schemas.microsoft.com/office/drawing/2014/main" val="2008229130"/>
                  </a:ext>
                </a:extLst>
              </a:tr>
              <a:tr h="337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магистратура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3" marR="6293" marT="6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3" marR="6293" marT="6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93" marR="6293" marT="6293" marB="0" anchor="b"/>
                </a:tc>
                <a:extLst>
                  <a:ext uri="{0D108BD9-81ED-4DB2-BD59-A6C34878D82A}">
                    <a16:rowId xmlns="" xmlns:a16="http://schemas.microsoft.com/office/drawing/2014/main" val="102777505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2E342EB-3ECF-49FE-897B-FE060936D187}"/>
              </a:ext>
            </a:extLst>
          </p:cNvPr>
          <p:cNvSpPr txBox="1"/>
          <p:nvPr/>
        </p:nvSpPr>
        <p:spPr>
          <a:xfrm>
            <a:off x="350761" y="2059149"/>
            <a:ext cx="5527525" cy="50321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u="sng" dirty="0"/>
              <a:t>Примеры формулировок ОПК: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0000"/>
                </a:solidFill>
              </a:rPr>
              <a:t>Способен использовать современные информационные технологии и программные средства при моделировании технологических процессов;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0000"/>
                </a:solidFill>
              </a:rPr>
              <a:t>Способен разрабатывать и применять современные цифровые программы проектирования технологических приспособлений и технологических процессов различных машиностроительных производств;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0000"/>
                </a:solidFill>
              </a:rPr>
              <a:t>Способен использовать современные информационно-коммуникационные технологии, глобальные информационные ресурсы в научно-исследовательской деятельности;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0000"/>
                </a:solidFill>
              </a:rPr>
              <a:t>Способен работать с распределенными базами данных, с информацией в глобальных компьютерных сетях, применяя современные информационные технологии;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0000"/>
                </a:solidFill>
              </a:rPr>
              <a:t>Способен работать с программным обеспечением общего, специального назначения;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0000"/>
                </a:solidFill>
              </a:rPr>
              <a:t>Способен разрабатывать и применять алгоритмы и программные приложения для решения практических задач цифровизации в области профессиональной </a:t>
            </a:r>
            <a:r>
              <a:rPr lang="ru-RU" sz="1500" dirty="0" smtClean="0">
                <a:solidFill>
                  <a:srgbClr val="000000"/>
                </a:solidFill>
              </a:rPr>
              <a:t>деятельности</a:t>
            </a:r>
            <a:endParaRPr lang="ru-RU" sz="15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2548" y="2059149"/>
            <a:ext cx="47583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Формулировки ОПК УГСН 22.00.00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08" y="3737429"/>
            <a:ext cx="4440138" cy="105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49908" y="2491908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 smtClean="0"/>
              <a:t>22.03.01, 22.03.02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08" y="2979285"/>
            <a:ext cx="4481657" cy="649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149908" y="4914936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dirty="0" smtClean="0"/>
              <a:t>22.04.01</a:t>
            </a:r>
            <a:r>
              <a:rPr lang="ru-RU" sz="1800" dirty="0"/>
              <a:t>, </a:t>
            </a:r>
            <a:r>
              <a:rPr lang="ru-RU" sz="1800" dirty="0" smtClean="0"/>
              <a:t>22.04.02</a:t>
            </a:r>
            <a:endParaRPr lang="ru-RU" sz="1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09" y="5307055"/>
            <a:ext cx="4440138" cy="590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658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772" y="174398"/>
            <a:ext cx="10130972" cy="769032"/>
          </a:xfrm>
        </p:spPr>
        <p:txBody>
          <a:bodyPr/>
          <a:lstStyle/>
          <a:p>
            <a:pPr algn="ctr"/>
            <a:r>
              <a:rPr lang="ru-RU" dirty="0" smtClean="0"/>
              <a:t>Актуализация </a:t>
            </a:r>
            <a:r>
              <a:rPr lang="ru-RU" dirty="0"/>
              <a:t>Перечней направлений подготовки и специальностей высшего образования и номенклатуры научных специальностей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5937" y="942506"/>
            <a:ext cx="98762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solidFill>
                  <a:srgbClr val="000000"/>
                </a:solidFill>
              </a:rPr>
              <a:t>В ходе совещания были обсуждены проблемы действующих Перечней специальностей и направлений подготовки высшего образования, номенклатуры научных специальностей  (по которым присуждаются ученые степени</a:t>
            </a:r>
            <a:r>
              <a:rPr lang="ru-RU" sz="1800" dirty="0" smtClean="0">
                <a:solidFill>
                  <a:srgbClr val="000000"/>
                </a:solidFill>
              </a:rPr>
              <a:t>).</a:t>
            </a:r>
            <a:endParaRPr lang="ru-RU" sz="1800" dirty="0" smtClean="0">
              <a:solidFill>
                <a:srgbClr val="0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9" y="1882212"/>
            <a:ext cx="8497434" cy="532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 flipH="1">
            <a:off x="681" y="7255073"/>
            <a:ext cx="9876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</a:rPr>
              <a:t>*Здесь и далее  - из презентации  директора </a:t>
            </a:r>
            <a:r>
              <a:rPr lang="ru-RU" sz="1200" dirty="0">
                <a:solidFill>
                  <a:srgbClr val="000000"/>
                </a:solidFill>
              </a:rPr>
              <a:t>по развитию образования </a:t>
            </a:r>
            <a:r>
              <a:rPr lang="ru-RU" sz="1200" dirty="0" err="1" smtClean="0">
                <a:solidFill>
                  <a:srgbClr val="000000"/>
                </a:solidFill>
              </a:rPr>
              <a:t>РАНХиГС</a:t>
            </a:r>
            <a:r>
              <a:rPr lang="ru-RU" sz="1200" dirty="0" smtClean="0">
                <a:solidFill>
                  <a:srgbClr val="000000"/>
                </a:solidFill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</a:rPr>
              <a:t>Апыхтиной</a:t>
            </a:r>
            <a:r>
              <a:rPr lang="ru-RU" sz="1200" dirty="0" smtClean="0">
                <a:solidFill>
                  <a:srgbClr val="000000"/>
                </a:solidFill>
              </a:rPr>
              <a:t> И.Е. </a:t>
            </a:r>
            <a:endParaRPr lang="ru-RU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99424"/>
      </p:ext>
    </p:extLst>
  </p:cSld>
  <p:clrMapOvr>
    <a:masterClrMapping/>
  </p:clrMapOvr>
</p:sld>
</file>

<file path=ppt/theme/theme1.xml><?xml version="1.0" encoding="utf-8"?>
<a:theme xmlns:a="http://schemas.openxmlformats.org/drawingml/2006/main" name="MISIS (4)">
  <a:themeElements>
    <a:clrScheme name="MISIS">
      <a:dk1>
        <a:srgbClr val="009FDF"/>
      </a:dk1>
      <a:lt1>
        <a:sysClr val="window" lastClr="FFFFFF"/>
      </a:lt1>
      <a:dk2>
        <a:srgbClr val="4C4C4C"/>
      </a:dk2>
      <a:lt2>
        <a:srgbClr val="FFFFFF"/>
      </a:lt2>
      <a:accent1>
        <a:srgbClr val="F65275"/>
      </a:accent1>
      <a:accent2>
        <a:srgbClr val="407EC9"/>
      </a:accent2>
      <a:accent3>
        <a:srgbClr val="F2A900"/>
      </a:accent3>
      <a:accent4>
        <a:srgbClr val="C04C36"/>
      </a:accent4>
      <a:accent5>
        <a:srgbClr val="6CC24A"/>
      </a:accent5>
      <a:accent6>
        <a:srgbClr val="009CA6"/>
      </a:accent6>
      <a:hlink>
        <a:srgbClr val="0033A0"/>
      </a:hlink>
      <a:folHlink>
        <a:srgbClr val="00187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MISIS (4)</Template>
  <TotalTime>5955</TotalTime>
  <Words>1207</Words>
  <Application>Microsoft Office PowerPoint</Application>
  <PresentationFormat>Произвольный</PresentationFormat>
  <Paragraphs>123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MISIS (4)</vt:lpstr>
      <vt:lpstr> Председатель Федерального УМО по УГСН 22.00.00 «Технологии материалов», д.т.н., проф.  В.П. Тарасов      </vt:lpstr>
      <vt:lpstr>Презентация PowerPoint</vt:lpstr>
      <vt:lpstr>*Нормативные документы </vt:lpstr>
      <vt:lpstr>*Ключевые компетенции цифровой экономики</vt:lpstr>
      <vt:lpstr>Ключевые компетенции цифровой экономики и категории универсальных и общепрофессиональных компетенций ФГОС ВО 3++</vt:lpstr>
      <vt:lpstr>Предложения Центра компетенций Университет НТИ 20.35 по формированию требований для включения НПС в перечень направлений, учитываемы при расчета показателя «Число принятых на программы высшего образования в сфере информационных технологий и по математическим специальностям»</vt:lpstr>
      <vt:lpstr>Вопросы на обсуждение</vt:lpstr>
      <vt:lpstr>Анализ ОПК ФГОС ВО 3++</vt:lpstr>
      <vt:lpstr>Актуализация Перечней направлений подготовки и специальностей высшего образования и номенклатуры научных специальностей</vt:lpstr>
      <vt:lpstr>Презентация PowerPoint</vt:lpstr>
      <vt:lpstr>Позиция Координационного совета Министерства науки и высшего образования РФ по области образования «Инженерное дело, технологии и технические науки».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подготовки к празднованию  100-летия НИТУ «МИСиС»</dc:title>
  <dc:creator>Пользователь Microsoft Office</dc:creator>
  <cp:lastModifiedBy>Eline Eline</cp:lastModifiedBy>
  <cp:revision>105</cp:revision>
  <dcterms:created xsi:type="dcterms:W3CDTF">2017-03-20T06:09:38Z</dcterms:created>
  <dcterms:modified xsi:type="dcterms:W3CDTF">2020-11-09T20:14:27Z</dcterms:modified>
</cp:coreProperties>
</file>