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9" r:id="rId2"/>
    <p:sldId id="416" r:id="rId3"/>
    <p:sldId id="407" r:id="rId4"/>
    <p:sldId id="368" r:id="rId5"/>
    <p:sldId id="367" r:id="rId6"/>
    <p:sldId id="387" r:id="rId7"/>
    <p:sldId id="391" r:id="rId8"/>
    <p:sldId id="392" r:id="rId9"/>
    <p:sldId id="386" r:id="rId10"/>
    <p:sldId id="393" r:id="rId11"/>
    <p:sldId id="394" r:id="rId12"/>
    <p:sldId id="373" r:id="rId13"/>
    <p:sldId id="388" r:id="rId14"/>
    <p:sldId id="389" r:id="rId15"/>
    <p:sldId id="390" r:id="rId16"/>
    <p:sldId id="371" r:id="rId17"/>
    <p:sldId id="395" r:id="rId18"/>
    <p:sldId id="426" r:id="rId19"/>
    <p:sldId id="430" r:id="rId20"/>
    <p:sldId id="431" r:id="rId21"/>
    <p:sldId id="432" r:id="rId22"/>
    <p:sldId id="433" r:id="rId23"/>
    <p:sldId id="427" r:id="rId24"/>
    <p:sldId id="429" r:id="rId25"/>
    <p:sldId id="396" r:id="rId26"/>
    <p:sldId id="397" r:id="rId27"/>
    <p:sldId id="398" r:id="rId28"/>
    <p:sldId id="417" r:id="rId29"/>
    <p:sldId id="418" r:id="rId30"/>
    <p:sldId id="434" r:id="rId31"/>
    <p:sldId id="419" r:id="rId32"/>
    <p:sldId id="425" r:id="rId33"/>
    <p:sldId id="435" r:id="rId34"/>
    <p:sldId id="271" r:id="rId35"/>
  </p:sldIdLst>
  <p:sldSz cx="9144000" cy="5143500" type="screen16x9"/>
  <p:notesSz cx="9928225" cy="6797675"/>
  <p:defaultTextStyle>
    <a:defPPr>
      <a:defRPr lang="ru-RU"/>
    </a:defPPr>
    <a:lvl1pPr marL="0" algn="l" defTabSz="68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67" algn="l" defTabSz="68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733" algn="l" defTabSz="68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600" algn="l" defTabSz="68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467" algn="l" defTabSz="68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333" algn="l" defTabSz="68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7200" algn="l" defTabSz="68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400067" algn="l" defTabSz="68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934" algn="l" defTabSz="68573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pos="42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0096DE"/>
    <a:srgbClr val="E6EEF7"/>
    <a:srgbClr val="CCECFF"/>
    <a:srgbClr val="E7F0F9"/>
    <a:srgbClr val="CBDFF3"/>
    <a:srgbClr val="FFFFFF"/>
    <a:srgbClr val="FF9999"/>
    <a:srgbClr val="00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9781" autoAdjust="0"/>
  </p:normalViewPr>
  <p:slideViewPr>
    <p:cSldViewPr snapToGrid="0" snapToObjects="1" showGuides="1">
      <p:cViewPr>
        <p:scale>
          <a:sx n="125" d="100"/>
          <a:sy n="125" d="100"/>
        </p:scale>
        <p:origin x="418" y="72"/>
      </p:cViewPr>
      <p:guideLst>
        <p:guide orient="horz" pos="2381"/>
        <p:guide pos="4230"/>
        <p:guide orient="horz" pos="1620"/>
        <p:guide pos="2880"/>
        <p:guide pos="42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D8096C3-983D-41A2-8448-9B7B7745A48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BD403DD-E5DF-40AB-A38D-5AC335CB7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5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2230" cy="34106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3" y="1"/>
            <a:ext cx="4302230" cy="341064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C1ACB55-AB18-6C4E-AD86-E154BAC027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71384"/>
            <a:ext cx="7942580" cy="267658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6"/>
            <a:ext cx="4302230" cy="34106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3" y="6456616"/>
            <a:ext cx="4302230" cy="34106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9ED3FC1-79A4-FF47-AFA1-33D22DB2A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7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3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00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67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33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00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7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34" algn="l" defTabSz="6857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3FC1-79A4-FF47-AFA1-33D22DB2A7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4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476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573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53E44-6C3D-4E7C-9CBB-D19AE7FC627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2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37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200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Обучение с веб-поддержкой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УПРАВЛЕНИЕ СРС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)– модель ЭО, предполагающая, что до 30 % времени по освоению дисциплины отводится на работу в среде электронного курса. Электронная среда используется в дополнение к основному традиционному учебному процессу для организации СРС (электронные материалы для самоподготовки, подготовка к лабораторным работам с использованием виртуальных лабораторных установок, самотестирование и др.); проведения консультаций с использованием форумов и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вебинаров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организации текущего и промежуточного контроля; организации проектной работы обучающихся в электронной среде.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Смешанное обучение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(СО)</a:t>
            </a: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модель, построенная на основе интеграции и взаимного дополнения технологий традиционного и электронного обучения, предполагающая сокращение аудиторных занятий за счет переноса определенных видов учебной деятельности в электронную среду. При этом работа в ЭС может занимать от 30 % до 80 % времени, отведенного на освоение дисциплины, а вся учебная деятельность по дисциплине распределяется между аудиторной и электронной компонентами.</a:t>
            </a: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обучающихся при этом увеличивается.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69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470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ru-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93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51" y="2939269"/>
            <a:ext cx="5762698" cy="1224568"/>
          </a:xfrm>
        </p:spPr>
        <p:txBody>
          <a:bodyPr anchor="t" anchorCtr="0"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651" y="4286970"/>
            <a:ext cx="5762698" cy="612424"/>
          </a:xfrm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2pPr marL="3427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51" y="244106"/>
            <a:ext cx="1371892" cy="642883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691927" y="1224168"/>
            <a:ext cx="5761422" cy="1469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43" tIns="31122" rIns="62243" bIns="31122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735504" y="1346374"/>
            <a:ext cx="369601" cy="1347165"/>
          </a:xfrm>
          <a:prstGeom prst="rect">
            <a:avLst/>
          </a:prstGeom>
          <a:solidFill>
            <a:srgbClr val="CFEA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43" tIns="31122" rIns="62243" bIns="3112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105753" y="1346638"/>
            <a:ext cx="612838" cy="1347165"/>
          </a:xfrm>
          <a:prstGeom prst="rect">
            <a:avLst/>
          </a:prstGeom>
          <a:solidFill>
            <a:srgbClr val="BBE4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43" tIns="31122" rIns="62243" bIns="31122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718591" y="1346638"/>
            <a:ext cx="122568" cy="1347165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43" tIns="31122" rIns="62243" bIns="31122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41159" y="1346638"/>
            <a:ext cx="612838" cy="1347165"/>
          </a:xfrm>
          <a:prstGeom prst="rect">
            <a:avLst/>
          </a:prstGeom>
          <a:solidFill>
            <a:srgbClr val="81D0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43" tIns="31122" rIns="62243" bIns="31122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453997" y="1346638"/>
            <a:ext cx="1690003" cy="1347165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43" tIns="31122" rIns="62243" bIns="31122"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691928" y="1101698"/>
            <a:ext cx="3309327" cy="122470"/>
            <a:chOff x="2196000" y="1620000"/>
            <a:chExt cx="4860000" cy="180000"/>
          </a:xfrm>
        </p:grpSpPr>
        <p:sp>
          <p:nvSpPr>
            <p:cNvPr id="17" name="Прямоугольник 16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Рисунок 33"/>
          <p:cNvSpPr>
            <a:spLocks noGrp="1"/>
          </p:cNvSpPr>
          <p:nvPr>
            <p:ph type="pic" sz="quarter" idx="10"/>
          </p:nvPr>
        </p:nvSpPr>
        <p:spPr>
          <a:xfrm>
            <a:off x="1690651" y="1346374"/>
            <a:ext cx="5025275" cy="134716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EFD7-A0BF-42ED-B5C4-40251309D5BE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5B95A-C15C-4065-A759-434EB118353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954725" y="5024040"/>
            <a:ext cx="4157671" cy="122418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4725" y="1347416"/>
            <a:ext cx="7237427" cy="3550126"/>
          </a:xfrm>
        </p:spPr>
        <p:txBody>
          <a:bodyPr numCol="3" spcCol="1224000"/>
          <a:lstStyle>
            <a:lvl1pPr marL="0" marR="0" indent="-244836" algn="l" defTabSz="35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8"/>
              </a:spcAft>
              <a:buClrTx/>
              <a:buSzTx/>
              <a:buFont typeface="Wingdings" charset="2"/>
              <a:buAutoNum type="arabicPlain"/>
              <a:tabLst/>
              <a:defRPr sz="816" kern="1200"/>
            </a:lvl1pPr>
            <a:lvl2pPr marL="155471" indent="-155471">
              <a:buFont typeface="Wingdings" charset="2"/>
              <a:buAutoNum type="arabicPlain"/>
              <a:defRPr/>
            </a:lvl2pPr>
            <a:lvl3pPr marL="278552" indent="-155471">
              <a:buFont typeface="Wingdings" charset="2"/>
              <a:buAutoNum type="arabicPlain"/>
              <a:defRPr/>
            </a:lvl3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360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37"/>
            <a:ext cx="7772400" cy="11025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80" marR="0" lvl="1" indent="-23879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1366" marR="0" lvl="2" indent="-2236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7044" marR="0" lvl="3" indent="-2084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2729" marR="0" lvl="4" indent="-1932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8412" marR="0" lvl="5" indent="-1781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4092" marR="0" lvl="6" indent="-1629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9776" marR="0" lvl="7" indent="-1477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45460" marR="0" lvl="8" indent="-1326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80" marR="0" lvl="1" indent="-2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1366" marR="0" lvl="2" indent="-22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7044" marR="0" lvl="3" indent="-208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2729" marR="0" lvl="4" indent="-19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8412" marR="0" lvl="5" indent="-1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4092" marR="0" lvl="6" indent="-162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9776" marR="0" lvl="7" indent="-14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45460" marR="0" lvl="8" indent="-13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5680" marR="0" lvl="1" indent="-238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1366" marR="0" lvl="2" indent="-22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67044" marR="0" lvl="3" indent="-208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2729" marR="0" lvl="4" indent="-19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78412" marR="0" lvl="5" indent="-1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34092" marR="0" lvl="6" indent="-162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89776" marR="0" lvl="7" indent="-14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45460" marR="0" lvl="8" indent="-132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125" tIns="45550" rIns="91125" bIns="45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281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1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2081719"/>
            <a:ext cx="9144000" cy="3061739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43" tIns="31122" rIns="62243" bIns="31122"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690651" y="5025887"/>
            <a:ext cx="3309327" cy="122470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 userDrawn="1"/>
        </p:nvSpPr>
        <p:spPr>
          <a:xfrm>
            <a:off x="0" y="1469371"/>
            <a:ext cx="8188415" cy="612348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43" tIns="31122" rIns="62243" bIns="31122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651" y="2939269"/>
            <a:ext cx="5762698" cy="12245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2018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1346902"/>
            <a:ext cx="5736933" cy="122470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43" tIns="31122" rIns="62243" bIns="31122"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2"/>
          </p:nvPr>
        </p:nvSpPr>
        <p:spPr>
          <a:xfrm>
            <a:off x="1690651" y="4286970"/>
            <a:ext cx="5762698" cy="612424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19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586" y="1346902"/>
            <a:ext cx="3559264" cy="28169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996" y="1346903"/>
            <a:ext cx="3556420" cy="28169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2018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4F6-D154-1F41-B48C-5016C1B9634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Изображение 7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4" y="4281314"/>
            <a:ext cx="1033589" cy="481126"/>
          </a:xfrm>
          <a:prstGeom prst="rect">
            <a:avLst/>
          </a:prstGeom>
        </p:spPr>
      </p:pic>
      <p:grpSp>
        <p:nvGrpSpPr>
          <p:cNvPr id="9" name="Группа 8"/>
          <p:cNvGrpSpPr/>
          <p:nvPr userDrawn="1"/>
        </p:nvGrpSpPr>
        <p:grpSpPr>
          <a:xfrm>
            <a:off x="955585" y="5021030"/>
            <a:ext cx="3309327" cy="122470"/>
            <a:chOff x="2196000" y="1620000"/>
            <a:chExt cx="4860000" cy="180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585" y="612425"/>
            <a:ext cx="4278514" cy="6124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154F6-D154-1F41-B48C-5016C1B963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Изображение 4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4" y="4281314"/>
            <a:ext cx="1033589" cy="48112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55585" y="5021030"/>
            <a:ext cx="3309327" cy="122470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955585" y="1346902"/>
            <a:ext cx="4278514" cy="28169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3"/>
          </p:nvPr>
        </p:nvSpPr>
        <p:spPr>
          <a:xfrm>
            <a:off x="5367060" y="612425"/>
            <a:ext cx="2821355" cy="3551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6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154F6-D154-1F41-B48C-5016C1B963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Изображение 4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4" y="4281314"/>
            <a:ext cx="1033589" cy="48112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55585" y="5021030"/>
            <a:ext cx="3309327" cy="122470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955586" y="1346902"/>
            <a:ext cx="4278514" cy="28169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3"/>
          </p:nvPr>
        </p:nvSpPr>
        <p:spPr>
          <a:xfrm>
            <a:off x="5367060" y="1346902"/>
            <a:ext cx="2821355" cy="13469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14"/>
          </p:nvPr>
        </p:nvSpPr>
        <p:spPr>
          <a:xfrm>
            <a:off x="5367060" y="2816936"/>
            <a:ext cx="2821355" cy="13469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09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дин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2018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154F6-D154-1F41-B48C-5016C1B96344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955585" y="5021030"/>
            <a:ext cx="3309327" cy="122470"/>
            <a:chOff x="2196000" y="1620000"/>
            <a:chExt cx="4860000" cy="180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объект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154F6-D154-1F41-B48C-5016C1B963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Изображение 4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4" y="4281314"/>
            <a:ext cx="1033589" cy="48112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55585" y="5021030"/>
            <a:ext cx="3309327" cy="122470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955586" y="1346902"/>
            <a:ext cx="7232829" cy="20824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3"/>
          </p:nvPr>
        </p:nvSpPr>
        <p:spPr>
          <a:xfrm>
            <a:off x="955584" y="3551413"/>
            <a:ext cx="3554463" cy="612348"/>
          </a:xfrm>
          <a:blipFill dpi="0" rotWithShape="1">
            <a:blip r:embed="rId3"/>
            <a:srcRect/>
            <a:stretch>
              <a:fillRect l="-4" t="-1" r="-103434" b="-119957"/>
            </a:stretch>
          </a:blipFill>
        </p:spPr>
        <p:txBody>
          <a:bodyPr lIns="245052" tIns="122526" rIns="122526" bIns="122526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35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154F6-D154-1F41-B48C-5016C1B963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Изображение 4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4" y="4281314"/>
            <a:ext cx="1033589" cy="48112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55585" y="5021030"/>
            <a:ext cx="3309327" cy="122470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955585" y="1346902"/>
            <a:ext cx="3554258" cy="28169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18"/>
          <p:cNvSpPr>
            <a:spLocks noGrp="1"/>
          </p:cNvSpPr>
          <p:nvPr>
            <p:ph sz="quarter" idx="13"/>
          </p:nvPr>
        </p:nvSpPr>
        <p:spPr>
          <a:xfrm>
            <a:off x="4631995" y="2816935"/>
            <a:ext cx="3556420" cy="13469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/>
          </p:nvPr>
        </p:nvSpPr>
        <p:spPr>
          <a:xfrm>
            <a:off x="4631994" y="1346978"/>
            <a:ext cx="3554463" cy="1347165"/>
          </a:xfrm>
          <a:blipFill>
            <a:blip r:embed="rId3"/>
            <a:srcRect/>
            <a:stretch>
              <a:fillRect r="-103448"/>
            </a:stretch>
          </a:blipFill>
        </p:spPr>
        <p:txBody>
          <a:bodyPr lIns="245052" tIns="122526" rIns="122526" bIns="122526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51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154F6-D154-1F41-B48C-5016C1B963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Изображение 4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4" y="4281314"/>
            <a:ext cx="1033589" cy="48112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55585" y="5021030"/>
            <a:ext cx="3309327" cy="122470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Текст 16"/>
          <p:cNvSpPr>
            <a:spLocks noGrp="1"/>
          </p:cNvSpPr>
          <p:nvPr>
            <p:ph type="body" sz="quarter" idx="12"/>
          </p:nvPr>
        </p:nvSpPr>
        <p:spPr>
          <a:xfrm>
            <a:off x="955585" y="1346902"/>
            <a:ext cx="3554258" cy="20824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13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5585" y="612425"/>
            <a:ext cx="7232830" cy="61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585" y="1347981"/>
            <a:ext cx="7232830" cy="3551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585" y="244106"/>
            <a:ext cx="5761617" cy="2451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/>
              <a:t>НИТУ «МИСиС» / 2018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4419" y="244106"/>
            <a:ext cx="613997" cy="2451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C6154F6-D154-1F41-B48C-5016C1B963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  <p:sldLayoutId id="2147483664" r:id="rId3"/>
    <p:sldLayoutId id="2147483673" r:id="rId4"/>
    <p:sldLayoutId id="2147483672" r:id="rId5"/>
    <p:sldLayoutId id="2147483662" r:id="rId6"/>
    <p:sldLayoutId id="2147483674" r:id="rId7"/>
    <p:sldLayoutId id="2147483675" r:id="rId8"/>
    <p:sldLayoutId id="2147483676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547" rtl="0" eaLnBrk="1" latinLnBrk="0" hangingPunct="1">
        <a:lnSpc>
          <a:spcPts val="196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547" rtl="0" eaLnBrk="1" latinLnBrk="0" hangingPunct="1">
        <a:lnSpc>
          <a:spcPct val="100000"/>
        </a:lnSpc>
        <a:spcBef>
          <a:spcPts val="0"/>
        </a:spcBef>
        <a:spcAft>
          <a:spcPts val="408"/>
        </a:spcAft>
        <a:buFontTx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1pPr>
      <a:lvl2pPr marL="122526" indent="-122526" algn="l" defTabSz="685547" rtl="0" eaLnBrk="1" latinLnBrk="0" hangingPunct="1">
        <a:lnSpc>
          <a:spcPct val="100000"/>
        </a:lnSpc>
        <a:spcBef>
          <a:spcPts val="0"/>
        </a:spcBef>
        <a:spcAft>
          <a:spcPts val="408"/>
        </a:spcAft>
        <a:buClr>
          <a:schemeClr val="tx1"/>
        </a:buClr>
        <a:buSzPct val="120000"/>
        <a:buFont typeface=".AppleSystemUIFont" charset="-120"/>
        <a:buChar char="•"/>
        <a:defRPr sz="800" kern="1200">
          <a:solidFill>
            <a:schemeClr val="tx2"/>
          </a:solidFill>
          <a:latin typeface="+mn-lt"/>
          <a:ea typeface="+mn-ea"/>
          <a:cs typeface="+mn-cs"/>
        </a:defRPr>
      </a:lvl2pPr>
      <a:lvl3pPr marL="245052" indent="-122526" algn="l" defTabSz="685547" rtl="0" eaLnBrk="1" latinLnBrk="0" hangingPunct="1">
        <a:lnSpc>
          <a:spcPct val="100000"/>
        </a:lnSpc>
        <a:spcBef>
          <a:spcPts val="0"/>
        </a:spcBef>
        <a:spcAft>
          <a:spcPts val="408"/>
        </a:spcAft>
        <a:buClr>
          <a:schemeClr val="tx2"/>
        </a:buClr>
        <a:buFont typeface=".AppleSystemUIFont" charset="-120"/>
        <a:buChar char="—"/>
        <a:defRPr sz="700" kern="1200">
          <a:solidFill>
            <a:schemeClr val="tx2"/>
          </a:solidFill>
          <a:latin typeface="+mn-lt"/>
          <a:ea typeface="+mn-ea"/>
          <a:cs typeface="+mn-cs"/>
        </a:defRPr>
      </a:lvl3pPr>
      <a:lvl4pPr marL="1199707" indent="-171387" algn="l" defTabSz="6855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80" indent="-171387" algn="l" defTabSz="6855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53" indent="-171387" algn="l" defTabSz="6855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27" indent="-171387" algn="l" defTabSz="6855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00" indent="-171387" algn="l" defTabSz="6855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74" indent="-171387" algn="l" defTabSz="6855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3" algn="l" defTabSz="685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7" algn="l" defTabSz="685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20" algn="l" defTabSz="685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3" algn="l" defTabSz="685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6" algn="l" defTabSz="685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40" algn="l" defTabSz="685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14" algn="l" defTabSz="685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87" algn="l" defTabSz="685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4230" userDrawn="1">
          <p15:clr>
            <a:srgbClr val="F26B43"/>
          </p15:clr>
        </p15:guide>
        <p15:guide id="3" pos="4172" userDrawn="1">
          <p15:clr>
            <a:srgbClr val="F26B43"/>
          </p15:clr>
        </p15:guide>
        <p15:guide id="4" pos="3606" userDrawn="1">
          <p15:clr>
            <a:srgbClr val="F26B43"/>
          </p15:clr>
        </p15:guide>
        <p15:guide id="5" pos="3492" userDrawn="1">
          <p15:clr>
            <a:srgbClr val="F26B43"/>
          </p15:clr>
        </p15:guide>
        <p15:guide id="6" pos="2926" userDrawn="1">
          <p15:clr>
            <a:srgbClr val="F26B43"/>
          </p15:clr>
        </p15:guide>
        <p15:guide id="7" pos="2812" userDrawn="1">
          <p15:clr>
            <a:srgbClr val="F26B43"/>
          </p15:clr>
        </p15:guide>
        <p15:guide id="8" pos="2244" userDrawn="1">
          <p15:clr>
            <a:srgbClr val="F26B43"/>
          </p15:clr>
        </p15:guide>
        <p15:guide id="9" pos="2130" userDrawn="1">
          <p15:clr>
            <a:srgbClr val="F26B43"/>
          </p15:clr>
        </p15:guide>
        <p15:guide id="10" pos="1564" userDrawn="1">
          <p15:clr>
            <a:srgbClr val="F26B43"/>
          </p15:clr>
        </p15:guide>
        <p15:guide id="11" pos="1450" userDrawn="1">
          <p15:clr>
            <a:srgbClr val="F26B43"/>
          </p15:clr>
        </p15:guide>
        <p15:guide id="12" pos="884" userDrawn="1">
          <p15:clr>
            <a:srgbClr val="F26B43"/>
          </p15:clr>
        </p15:guide>
        <p15:guide id="13" pos="4285" userDrawn="1">
          <p15:clr>
            <a:srgbClr val="F26B43"/>
          </p15:clr>
        </p15:guide>
        <p15:guide id="14" pos="4965" userDrawn="1">
          <p15:clr>
            <a:srgbClr val="F26B43"/>
          </p15:clr>
        </p15:guide>
        <p15:guide id="15" pos="4852" userDrawn="1">
          <p15:clr>
            <a:srgbClr val="F26B43"/>
          </p15:clr>
        </p15:guide>
        <p15:guide id="16" pos="5532" userDrawn="1">
          <p15:clr>
            <a:srgbClr val="F26B43"/>
          </p15:clr>
        </p15:guide>
        <p15:guide id="17" pos="5646" userDrawn="1">
          <p15:clr>
            <a:srgbClr val="F26B43"/>
          </p15:clr>
        </p15:guide>
        <p15:guide id="18" pos="6214" userDrawn="1">
          <p15:clr>
            <a:srgbClr val="F26B43"/>
          </p15:clr>
        </p15:guide>
        <p15:guide id="19" pos="6326" userDrawn="1">
          <p15:clr>
            <a:srgbClr val="F26B43"/>
          </p15:clr>
        </p15:guide>
        <p15:guide id="20" pos="6895" userDrawn="1">
          <p15:clr>
            <a:srgbClr val="F26B43"/>
          </p15:clr>
        </p15:guide>
        <p15:guide id="21" pos="7007" userDrawn="1">
          <p15:clr>
            <a:srgbClr val="F26B43"/>
          </p15:clr>
        </p15:guide>
        <p15:guide id="22" pos="7575" userDrawn="1">
          <p15:clr>
            <a:srgbClr val="F26B43"/>
          </p15:clr>
        </p15:guide>
        <p15:guide id="23" orient="horz" pos="1927" userDrawn="1">
          <p15:clr>
            <a:srgbClr val="F26B43"/>
          </p15:clr>
        </p15:guide>
        <p15:guide id="24" orient="horz" pos="1814" userDrawn="1">
          <p15:clr>
            <a:srgbClr val="F26B43"/>
          </p15:clr>
        </p15:guide>
        <p15:guide id="25" orient="horz" pos="1247" userDrawn="1">
          <p15:clr>
            <a:srgbClr val="F26B43"/>
          </p15:clr>
        </p15:guide>
        <p15:guide id="26" orient="horz" pos="1134" userDrawn="1">
          <p15:clr>
            <a:srgbClr val="F26B43"/>
          </p15:clr>
        </p15:guide>
        <p15:guide id="27" orient="horz" pos="567" userDrawn="1">
          <p15:clr>
            <a:srgbClr val="F26B43"/>
          </p15:clr>
        </p15:guide>
        <p15:guide id="28" orient="horz" pos="453" userDrawn="1">
          <p15:clr>
            <a:srgbClr val="F26B43"/>
          </p15:clr>
        </p15:guide>
        <p15:guide id="29" orient="horz" pos="226" userDrawn="1">
          <p15:clr>
            <a:srgbClr val="F26B43"/>
          </p15:clr>
        </p15:guide>
        <p15:guide id="30" orient="horz" pos="2494" userDrawn="1">
          <p15:clr>
            <a:srgbClr val="F26B43"/>
          </p15:clr>
        </p15:guide>
        <p15:guide id="31" orient="horz" pos="2608" userDrawn="1">
          <p15:clr>
            <a:srgbClr val="F26B43"/>
          </p15:clr>
        </p15:guide>
        <p15:guide id="32" orient="horz" pos="3175" userDrawn="1">
          <p15:clr>
            <a:srgbClr val="F26B43"/>
          </p15:clr>
        </p15:guide>
        <p15:guide id="33" orient="horz" pos="3288" userDrawn="1">
          <p15:clr>
            <a:srgbClr val="F26B43"/>
          </p15:clr>
        </p15:guide>
        <p15:guide id="34" orient="horz" pos="3855" userDrawn="1">
          <p15:clr>
            <a:srgbClr val="F26B43"/>
          </p15:clr>
        </p15:guide>
        <p15:guide id="35" orient="horz" pos="3969" userDrawn="1">
          <p15:clr>
            <a:srgbClr val="F26B43"/>
          </p15:clr>
        </p15:guide>
        <p15:guide id="36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misis.ru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rAvCPnnvvxXLCRvNA" TargetMode="External"/><Relationship Id="rId2" Type="http://schemas.openxmlformats.org/officeDocument/2006/relationships/hyperlink" Target="https://lms.misis.ru/enroll/MPWLYB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misis.ru/university/struktura-universiteta/offices/umu/school-ped/eodo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isis.ru/students/likvidacia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934" y="1375013"/>
            <a:ext cx="3979779" cy="122456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Аварийный переход на дистанционное обучение: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какие элементы останутся в дальнейшем</a:t>
            </a:r>
            <a:endParaRPr lang="ru-RU" dirty="0">
              <a:solidFill>
                <a:schemeClr val="tx2"/>
              </a:solidFill>
              <a:latin typeface="Webnar" panose="00000500000000000000" pitchFamily="50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0558" y="3266467"/>
            <a:ext cx="4043040" cy="287618"/>
          </a:xfrm>
        </p:spPr>
        <p:txBody>
          <a:bodyPr/>
          <a:lstStyle/>
          <a:p>
            <a:r>
              <a:rPr lang="ru-RU" altLang="ru-RU" sz="1600" dirty="0" smtClean="0">
                <a:latin typeface="Webnar" panose="00000500000000000000" pitchFamily="50" charset="-52"/>
              </a:rPr>
              <a:t>Начальник УМУ</a:t>
            </a:r>
          </a:p>
          <a:p>
            <a:r>
              <a:rPr lang="ru-RU" sz="1600" dirty="0" smtClean="0">
                <a:latin typeface="Webnar" panose="00000500000000000000" pitchFamily="50" charset="-52"/>
              </a:rPr>
              <a:t>А.А. Волков</a:t>
            </a:r>
            <a:endParaRPr lang="ru-RU" sz="1600" dirty="0">
              <a:latin typeface="Webnar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07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118447"/>
            <a:ext cx="5985431" cy="310217"/>
          </a:xfrm>
        </p:spPr>
        <p:txBody>
          <a:bodyPr/>
          <a:lstStyle/>
          <a:p>
            <a:pPr algn="ctr"/>
            <a:r>
              <a:rPr lang="ru-RU" dirty="0" smtClean="0"/>
              <a:t>Нормативное регулирование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6110" y="324460"/>
            <a:ext cx="7591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Сессия – подготовлено и согласовано распоряжение по сессии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7817"/>
          <a:stretch/>
        </p:blipFill>
        <p:spPr>
          <a:xfrm>
            <a:off x="1353312" y="663014"/>
            <a:ext cx="5435394" cy="390289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78457" y="4005072"/>
            <a:ext cx="5785104" cy="737616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118447"/>
            <a:ext cx="5985431" cy="310217"/>
          </a:xfrm>
        </p:spPr>
        <p:txBody>
          <a:bodyPr/>
          <a:lstStyle/>
          <a:p>
            <a:pPr algn="ctr"/>
            <a:r>
              <a:rPr lang="ru-RU" dirty="0" smtClean="0"/>
              <a:t>Нормативное регулирование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2206" y="686394"/>
            <a:ext cx="759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2. Защита ВКР (</a:t>
            </a:r>
            <a:r>
              <a:rPr lang="ru-RU" sz="1600" dirty="0" err="1" smtClean="0">
                <a:solidFill>
                  <a:srgbClr val="002060"/>
                </a:solidFill>
              </a:rPr>
              <a:t>гос</a:t>
            </a:r>
            <a:r>
              <a:rPr lang="ru-RU" sz="1600" dirty="0" smtClean="0">
                <a:solidFill>
                  <a:srgbClr val="002060"/>
                </a:solidFill>
              </a:rPr>
              <a:t> экзамены), внесены и согласованы необходимые изменения в положение по организации ГИА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" y="1231391"/>
            <a:ext cx="4031629" cy="2432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031" y="2222145"/>
            <a:ext cx="5068537" cy="25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80" y="69679"/>
            <a:ext cx="7237427" cy="310217"/>
          </a:xfrm>
        </p:spPr>
        <p:txBody>
          <a:bodyPr/>
          <a:lstStyle/>
          <a:p>
            <a:pPr algn="ctr"/>
            <a:r>
              <a:rPr lang="ru-RU" dirty="0" smtClean="0"/>
              <a:t>Помощь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6110" y="481341"/>
            <a:ext cx="7591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Техническая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152" y="921341"/>
            <a:ext cx="8857488" cy="37356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2180" rIns="91440" bIns="64273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3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Единая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служба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технической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поддержки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 УИТ с 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многоканальным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телефонным</a:t>
            </a:r>
            <a:r>
              <a:rPr kumimoji="0" lang="en-US" altLang="en-US" sz="3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 </a:t>
            </a:r>
            <a:r>
              <a:rPr kumimoji="0" lang="en-US" altLang="en-US" sz="3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webnar"/>
              </a:rPr>
              <a:t>номером</a:t>
            </a:r>
            <a:endParaRPr kumimoji="0" lang="en-US" altLang="en-US" sz="3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webn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В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целях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повышения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качества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обслуживания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пользователей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компьютерной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техники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и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сети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НИТУ «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МИСиС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»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создана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единая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служба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технической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поддержки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УИТ с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единым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многоканальным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телефонным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номером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: +7 495 647-23-00.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По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всем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вопросам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связанным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с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неполадками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в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работе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компьютерной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техники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электронного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документа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электронной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почты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локальной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сети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НИТУ «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МИСиС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» и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Интернет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или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Информационных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систем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НИТУ «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МИСиС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»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просьба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обращаться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по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этому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номеру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в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будние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дни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с 09:00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до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 18:00.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/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</a:b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Вы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также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можете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отправить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заявку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на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техобслуживание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по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электронной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почте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по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 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адресу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: </a:t>
            </a: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rgbClr val="009FDF"/>
                </a:solidFill>
                <a:effectLst/>
                <a:latin typeface="webnar"/>
                <a:hlinkClick r:id="rId2"/>
              </a:rPr>
              <a:t>support@misis.ru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webnar"/>
              </a:rPr>
              <a:t> В ЛЮБОЕ ВРЕМЯ.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80" y="69679"/>
            <a:ext cx="7237427" cy="310217"/>
          </a:xfrm>
        </p:spPr>
        <p:txBody>
          <a:bodyPr/>
          <a:lstStyle/>
          <a:p>
            <a:pPr algn="ctr"/>
            <a:r>
              <a:rPr lang="ru-RU" dirty="0" smtClean="0"/>
              <a:t>Помощь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4398" y="379896"/>
            <a:ext cx="7591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Методическая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4398" y="658311"/>
            <a:ext cx="5734050" cy="3238500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6284976" y="1675584"/>
            <a:ext cx="277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</a:rPr>
              <a:t>сегодня проведены </a:t>
            </a:r>
            <a:r>
              <a:rPr lang="ru-RU" sz="1600" dirty="0">
                <a:solidFill>
                  <a:srgbClr val="002060"/>
                </a:solidFill>
              </a:rPr>
              <a:t>2 </a:t>
            </a:r>
            <a:r>
              <a:rPr lang="ru-RU" sz="1600" dirty="0" smtClean="0">
                <a:solidFill>
                  <a:srgbClr val="002060"/>
                </a:solidFill>
              </a:rPr>
              <a:t>семинара</a:t>
            </a:r>
            <a:r>
              <a:rPr lang="ru-RU" sz="1600" dirty="0">
                <a:solidFill>
                  <a:srgbClr val="002060"/>
                </a:solidFill>
              </a:rPr>
              <a:t>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16 апреля - 93 </a:t>
            </a:r>
            <a:r>
              <a:rPr lang="ru-RU" sz="1600" dirty="0" smtClean="0">
                <a:solidFill>
                  <a:srgbClr val="002060"/>
                </a:solidFill>
              </a:rPr>
              <a:t>участника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18 апреля - 82 </a:t>
            </a:r>
            <a:r>
              <a:rPr lang="ru-RU" sz="1600" dirty="0" smtClean="0">
                <a:solidFill>
                  <a:srgbClr val="002060"/>
                </a:solidFill>
              </a:rPr>
              <a:t>участника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7070" y="3896811"/>
            <a:ext cx="8591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Онлайн-марафон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состоит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из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12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микромодулей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направленных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на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решение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трудностей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связанных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с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переходом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на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дистанционное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обучение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.</a:t>
            </a:r>
            <a:endParaRPr lang="en-US" altLang="en-US" sz="14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Обучение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будет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проходить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с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использованием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LMS Canvas, MS Teams и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других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цифровых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222222"/>
                </a:solidFill>
                <a:cs typeface="Arial" panose="020B0604020202020204" pitchFamily="34" charset="0"/>
              </a:rPr>
              <a:t>инструментов</a:t>
            </a:r>
            <a:r>
              <a:rPr lang="en-US" altLang="en-US" sz="1400" dirty="0">
                <a:solidFill>
                  <a:srgbClr val="222222"/>
                </a:solidFill>
                <a:cs typeface="Arial" panose="020B0604020202020204" pitchFamily="34" charset="0"/>
              </a:rPr>
              <a:t>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991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80" y="69679"/>
            <a:ext cx="7237427" cy="310217"/>
          </a:xfrm>
        </p:spPr>
        <p:txBody>
          <a:bodyPr/>
          <a:lstStyle/>
          <a:p>
            <a:pPr algn="ctr"/>
            <a:r>
              <a:rPr lang="ru-RU" dirty="0" smtClean="0"/>
              <a:t>Помощь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4398" y="495751"/>
            <a:ext cx="75912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ОНЛАЙН-МАРАФОН </a:t>
            </a:r>
            <a:r>
              <a:rPr lang="ru-RU" b="1" dirty="0"/>
              <a:t>«ПЕДАГОГИЧЕСКИЙ ДИЗАЙН В ЦИФРОВОЙ СРЕДЕ»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36982"/>
              </p:ext>
            </p:extLst>
          </p:nvPr>
        </p:nvGraphicFramePr>
        <p:xfrm>
          <a:off x="323088" y="809128"/>
          <a:ext cx="7876033" cy="434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506">
                  <a:extLst>
                    <a:ext uri="{9D8B030D-6E8A-4147-A177-3AD203B41FA5}">
                      <a16:colId xmlns:a16="http://schemas.microsoft.com/office/drawing/2014/main" val="3101779706"/>
                    </a:ext>
                  </a:extLst>
                </a:gridCol>
                <a:gridCol w="4385113">
                  <a:extLst>
                    <a:ext uri="{9D8B030D-6E8A-4147-A177-3AD203B41FA5}">
                      <a16:colId xmlns:a16="http://schemas.microsoft.com/office/drawing/2014/main" val="1037777184"/>
                    </a:ext>
                  </a:extLst>
                </a:gridCol>
                <a:gridCol w="1744414">
                  <a:extLst>
                    <a:ext uri="{9D8B030D-6E8A-4147-A177-3AD203B41FA5}">
                      <a16:colId xmlns:a16="http://schemas.microsoft.com/office/drawing/2014/main" val="416054491"/>
                    </a:ext>
                  </a:extLst>
                </a:gridCol>
              </a:tblGrid>
              <a:tr h="4097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Даты проведения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Название модуля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Обязательны/ элективный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548524205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 апреля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23 апреля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Онлайн-обучение: особенности планирования занятий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Обязательный</a:t>
                      </a:r>
                      <a:endParaRPr lang="en-US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2974871962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 апреля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Интерактивная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</a:rPr>
                        <a:t>OnLive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лекция: инструкция по применению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элективный</a:t>
                      </a:r>
                      <a:endParaRPr lang="en-US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2378291882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апреля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 апреля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Специфика онлайн-оценивания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Обязательный</a:t>
                      </a:r>
                      <a:endParaRPr lang="en-US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677654923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22 апреля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</a:rPr>
                        <a:t>OnLive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семинар: технологии организации групповой работы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элективный</a:t>
                      </a:r>
                      <a:endParaRPr lang="en-US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402511137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 апреля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Технология организации НИР в цифровой среде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элективный</a:t>
                      </a:r>
                      <a:endParaRPr lang="en-US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707332910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 апреля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 мая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Формирование и контроль результатов обучения в цифровой среде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Обязательный</a:t>
                      </a:r>
                      <a:endParaRPr lang="en-US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3567777633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28 апреля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Цифровая грамотность: LMS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</a:rPr>
                        <a:t>Canvas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 инструкция по применению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элективный</a:t>
                      </a:r>
                      <a:endParaRPr lang="en-US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3195480300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 мая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 мая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Идеальный электронный курс для онлайн-обучения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Обязательный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1634375512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 мая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Оптимизация работы преподавателя при проверке заданий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элективный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33589124"/>
                  </a:ext>
                </a:extLst>
              </a:tr>
              <a:tr h="136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 мая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Секреты создания цифрового контента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элективный</a:t>
                      </a:r>
                      <a:endParaRPr lang="en-US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3217737708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 мая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Перекрестная проверка: развиваем критическое мышление в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effectLst/>
                        </a:rPr>
                        <a:t>онлайне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/>
                          </a:solidFill>
                          <a:effectLst/>
                        </a:rPr>
                        <a:t>элективный</a:t>
                      </a:r>
                      <a:endParaRPr lang="en-US" sz="1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3246769387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22 мая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Онлайн-обучение: технология сопровождения студентов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/>
                          </a:solidFill>
                          <a:effectLst/>
                        </a:rPr>
                        <a:t>элективный</a:t>
                      </a:r>
                      <a:endParaRPr lang="en-US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8" marR="48588" marT="0" marB="0"/>
                </a:tc>
                <a:extLst>
                  <a:ext uri="{0D108BD9-81ED-4DB2-BD59-A6C34878D82A}">
                    <a16:rowId xmlns:a16="http://schemas.microsoft.com/office/drawing/2014/main" val="3278593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0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80" y="69679"/>
            <a:ext cx="7237427" cy="310217"/>
          </a:xfrm>
        </p:spPr>
        <p:txBody>
          <a:bodyPr/>
          <a:lstStyle/>
          <a:p>
            <a:pPr algn="ctr"/>
            <a:r>
              <a:rPr lang="ru-RU" dirty="0" smtClean="0"/>
              <a:t>Помощь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4398" y="495751"/>
            <a:ext cx="7591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Методическая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398" y="950160"/>
            <a:ext cx="8705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Для участников онлайн-марафона создан курс </a:t>
            </a:r>
            <a:r>
              <a:rPr lang="ru-RU" sz="1600" dirty="0">
                <a:solidFill>
                  <a:srgbClr val="002060"/>
                </a:solidFill>
                <a:hlinkClick r:id="rId2"/>
              </a:rPr>
              <a:t>в LMS </a:t>
            </a:r>
            <a:r>
              <a:rPr lang="ru-RU" sz="1600" dirty="0" err="1">
                <a:solidFill>
                  <a:srgbClr val="002060"/>
                </a:solidFill>
                <a:hlinkClick r:id="rId2"/>
              </a:rPr>
              <a:t>Canvas</a:t>
            </a:r>
            <a:r>
              <a:rPr lang="ru-RU" sz="1600" dirty="0">
                <a:solidFill>
                  <a:srgbClr val="002060"/>
                </a:solidFill>
              </a:rPr>
              <a:t>, где они смогут найти методические материалы и выполнить практические задания по каждому семинару. Курс является открытым и зарегистрировать на него могут все преподаватели университета: </a:t>
            </a:r>
            <a:r>
              <a:rPr lang="ru-RU" sz="1600" dirty="0">
                <a:solidFill>
                  <a:srgbClr val="002060"/>
                </a:solidFill>
                <a:hlinkClick r:id="rId2"/>
              </a:rPr>
              <a:t>https://lms.misis.ru/enroll/MPWLYB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 качестве дополнительной поддержки преподавателей Школа педагогического мастерства организовала индивидуальные консультации как по методическим приемам, так и по технологическим вопросам  использования инструментов (MS </a:t>
            </a:r>
            <a:r>
              <a:rPr lang="ru-RU" sz="1600" dirty="0" err="1">
                <a:solidFill>
                  <a:srgbClr val="002060"/>
                </a:solidFill>
              </a:rPr>
              <a:t>Teams</a:t>
            </a:r>
            <a:r>
              <a:rPr lang="ru-RU" sz="1600" dirty="0">
                <a:solidFill>
                  <a:srgbClr val="002060"/>
                </a:solidFill>
              </a:rPr>
              <a:t>, LMS </a:t>
            </a:r>
            <a:r>
              <a:rPr lang="ru-RU" sz="1600" dirty="0" err="1">
                <a:solidFill>
                  <a:srgbClr val="002060"/>
                </a:solidFill>
              </a:rPr>
              <a:t>Canvas</a:t>
            </a:r>
            <a:r>
              <a:rPr lang="ru-RU" sz="1600" dirty="0">
                <a:solidFill>
                  <a:srgbClr val="002060"/>
                </a:solidFill>
              </a:rPr>
              <a:t> и др. сторонних ресурсов). На данный момент на индивидуальную консультацию записались 15 преподавателей.</a:t>
            </a:r>
          </a:p>
          <a:p>
            <a:r>
              <a:rPr lang="ru-RU" sz="1600" dirty="0">
                <a:solidFill>
                  <a:srgbClr val="002060"/>
                </a:solidFill>
                <a:hlinkClick r:id="rId3"/>
              </a:rPr>
              <a:t>Ссылка для записи на консультацию</a:t>
            </a:r>
            <a:r>
              <a:rPr lang="ru-RU" sz="1600" dirty="0">
                <a:solidFill>
                  <a:srgbClr val="002060"/>
                </a:solidFill>
              </a:rPr>
              <a:t> (</a:t>
            </a:r>
            <a:r>
              <a:rPr lang="ru-RU" sz="1600" dirty="0">
                <a:solidFill>
                  <a:srgbClr val="002060"/>
                </a:solidFill>
                <a:hlinkClick r:id="rId3"/>
              </a:rPr>
              <a:t>https://forms.gle/rAvCPnnvvxXLCRvNA</a:t>
            </a:r>
            <a:r>
              <a:rPr lang="ru-RU" sz="1600" dirty="0">
                <a:solidFill>
                  <a:srgbClr val="002060"/>
                </a:solidFill>
              </a:rPr>
              <a:t>)</a:t>
            </a:r>
          </a:p>
          <a:p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Дополнительно на странице школы на сайте </a:t>
            </a:r>
            <a:r>
              <a:rPr lang="ru-RU" sz="1600" dirty="0" err="1">
                <a:solidFill>
                  <a:srgbClr val="002060"/>
                </a:solidFill>
              </a:rPr>
              <a:t>МИСиС</a:t>
            </a:r>
            <a:r>
              <a:rPr lang="ru-RU" sz="1600" dirty="0">
                <a:solidFill>
                  <a:srgbClr val="002060"/>
                </a:solidFill>
              </a:rPr>
              <a:t> создан ресурс с описанием Как преподавать в условиях дистанционного обучения. Ресурс постоянно пополняется. 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Ссылка: </a:t>
            </a:r>
            <a:r>
              <a:rPr lang="ru-RU" sz="1600" dirty="0">
                <a:solidFill>
                  <a:srgbClr val="002060"/>
                </a:solidFill>
                <a:hlinkClick r:id="rId4"/>
              </a:rPr>
              <a:t>https://misis.ru/university/struktura-universiteta/offices/umu/school-ped/eodot/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80" y="69679"/>
            <a:ext cx="7237427" cy="310217"/>
          </a:xfrm>
        </p:spPr>
        <p:txBody>
          <a:bodyPr/>
          <a:lstStyle/>
          <a:p>
            <a:pPr algn="ctr"/>
            <a:r>
              <a:rPr lang="ru-RU" dirty="0" smtClean="0"/>
              <a:t>Учебно-методические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9740" y="389745"/>
            <a:ext cx="759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Выявленные проблемы</a:t>
            </a:r>
          </a:p>
          <a:p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360" y="816107"/>
            <a:ext cx="6530340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kumimoji="0" lang="ru-RU" altLang="en-US" sz="1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стороны преподавателей: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1800" baseline="0" dirty="0" smtClean="0">
                <a:solidFill>
                  <a:srgbClr val="222222"/>
                </a:solidFill>
                <a:cs typeface="Arial" panose="020B0604020202020204" pitchFamily="34" charset="0"/>
              </a:rPr>
              <a:t>-</a:t>
            </a:r>
            <a:r>
              <a:rPr lang="ru-RU" altLang="en-US" sz="1800" dirty="0" smtClean="0">
                <a:solidFill>
                  <a:srgbClr val="222222"/>
                </a:solidFill>
                <a:cs typeface="Arial" panose="020B0604020202020204" pitchFamily="34" charset="0"/>
              </a:rPr>
              <a:t>   отсутствие контакта со студентом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en-US" sz="1800" dirty="0" smtClean="0">
                <a:solidFill>
                  <a:srgbClr val="222222"/>
                </a:solidFill>
                <a:cs typeface="Arial" panose="020B0604020202020204" pitchFamily="34" charset="0"/>
              </a:rPr>
              <a:t>отсутствие контакта между преподавателями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иной график контактной</a:t>
            </a:r>
            <a:r>
              <a:rPr kumimoji="0" lang="ru-RU" altLang="en-US" sz="1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работы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en-US" sz="1800" baseline="0" dirty="0" smtClean="0">
                <a:solidFill>
                  <a:srgbClr val="222222"/>
                </a:solidFill>
                <a:cs typeface="Arial" panose="020B0604020202020204" pitchFamily="34" charset="0"/>
              </a:rPr>
              <a:t>иные контрольные мероприятия особенно в больших группах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en-US" sz="1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Мгновенное требование размещения информации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360" y="3258524"/>
            <a:ext cx="653034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kumimoji="0" lang="ru-RU" altLang="en-US" sz="1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стороны студентов: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1800" baseline="0" dirty="0" smtClean="0">
                <a:solidFill>
                  <a:srgbClr val="222222"/>
                </a:solidFill>
                <a:cs typeface="Arial" panose="020B0604020202020204" pitchFamily="34" charset="0"/>
              </a:rPr>
              <a:t>-</a:t>
            </a:r>
            <a:r>
              <a:rPr lang="ru-RU" altLang="en-US" sz="1800" dirty="0" smtClean="0">
                <a:solidFill>
                  <a:srgbClr val="222222"/>
                </a:solidFill>
                <a:cs typeface="Arial" panose="020B0604020202020204" pitchFamily="34" charset="0"/>
              </a:rPr>
              <a:t>   атаки открытых конференций со стороны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en-US" sz="1800" dirty="0" smtClean="0">
                <a:solidFill>
                  <a:srgbClr val="222222"/>
                </a:solidFill>
                <a:cs typeface="Arial" panose="020B0604020202020204" pitchFamily="34" charset="0"/>
              </a:rPr>
              <a:t>спекуляции в условиях кризиса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en-US" sz="1800" dirty="0" smtClean="0">
                <a:solidFill>
                  <a:srgbClr val="222222"/>
                </a:solidFill>
                <a:cs typeface="Arial" panose="020B0604020202020204" pitchFamily="34" charset="0"/>
              </a:rPr>
              <a:t>отсутствие цифровой культуры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94" y="534838"/>
            <a:ext cx="5124091" cy="4773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будущее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80" y="1184694"/>
            <a:ext cx="7591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1)  Окончание текущего года</a:t>
            </a:r>
          </a:p>
          <a:p>
            <a:r>
              <a:rPr lang="ru-RU" sz="2000" dirty="0" smtClean="0"/>
              <a:t>2) Прием</a:t>
            </a:r>
          </a:p>
          <a:p>
            <a:r>
              <a:rPr lang="ru-RU" sz="2000" dirty="0" smtClean="0"/>
              <a:t>3) Начало следующего года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68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95486"/>
            <a:ext cx="5124091" cy="4773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80" y="1184694"/>
            <a:ext cx="7591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Сессия заканчивается у всех 30.06.2020 года</a:t>
            </a:r>
          </a:p>
          <a:p>
            <a:pPr marL="457200" indent="-457200">
              <a:buAutoNum type="arabicParenR"/>
            </a:pPr>
            <a:endParaRPr lang="ru-RU" sz="2000" dirty="0" smtClean="0"/>
          </a:p>
          <a:p>
            <a:r>
              <a:rPr lang="ru-RU" sz="2000" dirty="0" smtClean="0"/>
              <a:t>сессия проходит исключительно с использованием ДОТ</a:t>
            </a:r>
          </a:p>
          <a:p>
            <a:r>
              <a:rPr lang="ru-RU" sz="2000" dirty="0" smtClean="0"/>
              <a:t>все пересдачи будут проходить в сентябре-октябре</a:t>
            </a:r>
          </a:p>
          <a:p>
            <a:r>
              <a:rPr lang="ru-RU" sz="2000" dirty="0" smtClean="0"/>
              <a:t>преподаватели используют тот инструмент который удобно</a:t>
            </a:r>
          </a:p>
          <a:p>
            <a:r>
              <a:rPr lang="ru-RU" sz="2000" dirty="0" smtClean="0"/>
              <a:t>для студентов попавших на карантин сессия продлевается</a:t>
            </a:r>
          </a:p>
          <a:p>
            <a:endParaRPr lang="ru-RU" sz="2000" dirty="0"/>
          </a:p>
          <a:p>
            <a:r>
              <a:rPr lang="ru-RU" sz="2000" dirty="0" smtClean="0"/>
              <a:t>курсовые работы и рефераты не нужно распечатывать, они сдаются на кафедру и хранятся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27658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19" y="79612"/>
            <a:ext cx="508067" cy="4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8268791" y="310927"/>
            <a:ext cx="351334" cy="2448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r" defTabSz="685733" rtl="0" eaLnBrk="1" latinLnBrk="0" hangingPunct="1">
              <a:defRPr sz="800" b="0" i="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900" smtClean="0"/>
              <a:pPr/>
              <a:t>19</a:t>
            </a:fld>
            <a:endParaRPr lang="ru-RU" sz="9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0000" y="127485"/>
            <a:ext cx="7232830" cy="345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547" rtl="0" eaLnBrk="1" latinLnBrk="0" hangingPunct="1">
              <a:lnSpc>
                <a:spcPts val="196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/>
              <a:t>Подготовка к окончанию учебного года</a:t>
            </a: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77360" y="1036320"/>
            <a:ext cx="0" cy="348488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34156" y="2266765"/>
            <a:ext cx="4043204" cy="61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547" rtl="0" eaLnBrk="1" latinLnBrk="0" hangingPunct="1">
              <a:lnSpc>
                <a:spcPts val="196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/>
            <a:r>
              <a:rPr lang="ru-RU" sz="1800" dirty="0" smtClean="0"/>
              <a:t>Максимальное упрощение процедуры</a:t>
            </a:r>
            <a:endParaRPr lang="ru-RU" sz="18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519248" y="2266765"/>
            <a:ext cx="4246404" cy="612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547" rtl="0" eaLnBrk="1" latinLnBrk="0" hangingPunct="1">
              <a:lnSpc>
                <a:spcPts val="196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/>
            <a:r>
              <a:rPr lang="ru-RU" sz="1800" dirty="0" smtClean="0"/>
              <a:t>Защита от искусственных манипуляций и провокаций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063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2393"/>
            <a:ext cx="5440688" cy="74237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повестка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96EE3C59-160D-4C2D-B776-69F2B17736F3}"/>
              </a:ext>
            </a:extLst>
          </p:cNvPr>
          <p:cNvGrpSpPr/>
          <p:nvPr/>
        </p:nvGrpSpPr>
        <p:grpSpPr>
          <a:xfrm>
            <a:off x="-1756" y="4738845"/>
            <a:ext cx="4285725" cy="404656"/>
            <a:chOff x="-1757" y="4738843"/>
            <a:chExt cx="3997693" cy="404656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A947A6A-B51D-4CC5-A191-AD82A4D917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" t="48168" r="4705" b="-2"/>
            <a:stretch/>
          </p:blipFill>
          <p:spPr bwMode="auto">
            <a:xfrm>
              <a:off x="-1757" y="5059053"/>
              <a:ext cx="3997693" cy="8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84DB6F1B-AE27-497F-924B-BF05C40DD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" y="4738843"/>
              <a:ext cx="704579" cy="32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972" y="1554505"/>
            <a:ext cx="6024376" cy="2286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56" y="402400"/>
            <a:ext cx="5580779" cy="1203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81" y="2370252"/>
            <a:ext cx="6365623" cy="1593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202" y="3079994"/>
            <a:ext cx="6789174" cy="18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19" y="79612"/>
            <a:ext cx="508067" cy="4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8268791" y="310927"/>
            <a:ext cx="351334" cy="2448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r" defTabSz="685733" rtl="0" eaLnBrk="1" latinLnBrk="0" hangingPunct="1">
              <a:defRPr sz="800" b="0" i="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900" smtClean="0"/>
              <a:pPr/>
              <a:t>20</a:t>
            </a:fld>
            <a:endParaRPr lang="ru-RU" sz="9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0000" y="127485"/>
            <a:ext cx="7232830" cy="345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547" rtl="0" eaLnBrk="1" latinLnBrk="0" hangingPunct="1">
              <a:lnSpc>
                <a:spcPts val="196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Согласование ВКР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76" y="704092"/>
            <a:ext cx="8098043" cy="32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19" y="79612"/>
            <a:ext cx="508067" cy="4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8268791" y="310927"/>
            <a:ext cx="351334" cy="2448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r" defTabSz="685733" rtl="0" eaLnBrk="1" latinLnBrk="0" hangingPunct="1">
              <a:defRPr sz="800" b="0" i="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900" smtClean="0"/>
              <a:pPr/>
              <a:t>21</a:t>
            </a:fld>
            <a:endParaRPr lang="ru-RU" sz="9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0000" y="127485"/>
            <a:ext cx="7232830" cy="345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547" rtl="0" eaLnBrk="1" latinLnBrk="0" hangingPunct="1">
              <a:lnSpc>
                <a:spcPts val="196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Согласование ВКР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669748"/>
            <a:ext cx="8659686" cy="43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19" y="79612"/>
            <a:ext cx="508067" cy="4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8268791" y="310927"/>
            <a:ext cx="351334" cy="2448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r" defTabSz="685733" rtl="0" eaLnBrk="1" latinLnBrk="0" hangingPunct="1">
              <a:defRPr sz="800" b="0" i="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33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00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33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00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67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34" algn="l" defTabSz="685733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900" smtClean="0"/>
              <a:pPr/>
              <a:t>22</a:t>
            </a:fld>
            <a:endParaRPr lang="ru-RU" sz="9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0000" y="127485"/>
            <a:ext cx="7232830" cy="345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547" rtl="0" eaLnBrk="1" latinLnBrk="0" hangingPunct="1">
              <a:lnSpc>
                <a:spcPts val="196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/>
              <a:t>Основные изменения в организации образовательного </a:t>
            </a:r>
            <a:r>
              <a:rPr lang="ru-RU" altLang="ru-RU" dirty="0" err="1" smtClean="0"/>
              <a:t>процес</a:t>
            </a:r>
            <a:r>
              <a:rPr lang="en-US" altLang="ru-RU" dirty="0" smtClean="0"/>
              <a:t>c</a:t>
            </a:r>
            <a:r>
              <a:rPr lang="ru-RU" altLang="ru-RU" dirty="0" smtClean="0"/>
              <a:t>а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5" y="555763"/>
            <a:ext cx="4406997" cy="24495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" y="3088314"/>
            <a:ext cx="2072304" cy="701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312" y="3438939"/>
            <a:ext cx="2008640" cy="679707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14727" t="27940" r="27013" b="12509"/>
          <a:stretch/>
        </p:blipFill>
        <p:spPr>
          <a:xfrm>
            <a:off x="4815839" y="787078"/>
            <a:ext cx="3584449" cy="217017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473952" y="1524000"/>
            <a:ext cx="725424" cy="12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498080" y="2255520"/>
            <a:ext cx="371856" cy="7017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498080" y="2255520"/>
            <a:ext cx="371856" cy="7017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984" y="3137082"/>
            <a:ext cx="2072304" cy="701250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 rot="16200000">
            <a:off x="7935625" y="2803915"/>
            <a:ext cx="384048" cy="282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32" y="195486"/>
            <a:ext cx="6866132" cy="4773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государственная аттестация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80" y="843558"/>
            <a:ext cx="75912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Подготовка работы к защите</a:t>
            </a:r>
          </a:p>
          <a:p>
            <a:endParaRPr lang="ru-RU" sz="2000" dirty="0" smtClean="0"/>
          </a:p>
          <a:p>
            <a:r>
              <a:rPr lang="ru-RU" sz="2000" dirty="0" smtClean="0"/>
              <a:t>сократили число подписей на титульном листе до 4-х</a:t>
            </a:r>
          </a:p>
          <a:p>
            <a:endParaRPr lang="ru-RU" sz="2000" dirty="0" smtClean="0"/>
          </a:p>
          <a:p>
            <a:r>
              <a:rPr lang="ru-RU" sz="2000" dirty="0" smtClean="0"/>
              <a:t>диплом не нужно распечатывать и сшивать, он предоставляется на кафедру в электронном виде</a:t>
            </a:r>
          </a:p>
          <a:p>
            <a:endParaRPr lang="ru-RU" sz="2000" dirty="0" smtClean="0"/>
          </a:p>
          <a:p>
            <a:r>
              <a:rPr lang="ru-RU" sz="2000" dirty="0" smtClean="0"/>
              <a:t>требования к самой работе остались прежние, сняты лишь формальные элементы</a:t>
            </a:r>
          </a:p>
          <a:p>
            <a:endParaRPr lang="ru-RU" sz="2000" dirty="0"/>
          </a:p>
          <a:p>
            <a:r>
              <a:rPr lang="ru-RU" sz="2000" dirty="0" smtClean="0"/>
              <a:t>инструмент общения со студентом не регламентирован</a:t>
            </a:r>
          </a:p>
          <a:p>
            <a:endParaRPr lang="ru-RU" sz="2000" dirty="0"/>
          </a:p>
          <a:p>
            <a:r>
              <a:rPr lang="ru-RU" sz="2000" dirty="0" smtClean="0"/>
              <a:t>на рецензии достаточно подписи рецензента, без печати</a:t>
            </a:r>
          </a:p>
        </p:txBody>
      </p:sp>
    </p:spTree>
    <p:extLst>
      <p:ext uri="{BB962C8B-B14F-4D97-AF65-F5344CB8AC3E}">
        <p14:creationId xmlns:p14="http://schemas.microsoft.com/office/powerpoint/2010/main" val="32536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95486"/>
            <a:ext cx="5688632" cy="4773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государственная аттестация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987574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Непосредственно защита</a:t>
            </a:r>
          </a:p>
          <a:p>
            <a:endParaRPr lang="ru-RU" sz="2000" dirty="0"/>
          </a:p>
          <a:p>
            <a:r>
              <a:rPr lang="ru-RU" sz="2000" dirty="0" smtClean="0"/>
              <a:t>На протяжении всей защиты ведется запись</a:t>
            </a:r>
          </a:p>
          <a:p>
            <a:r>
              <a:rPr lang="ru-RU" sz="2000" dirty="0" smtClean="0"/>
              <a:t>Протокол защиты подписывается только секретарем и председателем</a:t>
            </a:r>
          </a:p>
          <a:p>
            <a:endParaRPr lang="ru-RU" sz="2000" dirty="0"/>
          </a:p>
          <a:p>
            <a:r>
              <a:rPr lang="ru-RU" sz="2000" dirty="0" smtClean="0"/>
              <a:t>Риски:</a:t>
            </a:r>
          </a:p>
          <a:p>
            <a:r>
              <a:rPr lang="ru-RU" sz="2000" dirty="0" smtClean="0"/>
              <a:t>Срыв сроков текущих работ, конфликтная зона</a:t>
            </a:r>
          </a:p>
          <a:p>
            <a:endParaRPr lang="ru-RU" sz="2000" dirty="0"/>
          </a:p>
          <a:p>
            <a:r>
              <a:rPr lang="ru-RU" sz="2000" dirty="0" smtClean="0"/>
              <a:t>Важно: обходного листа не будет</a:t>
            </a:r>
          </a:p>
        </p:txBody>
      </p:sp>
    </p:spTree>
    <p:extLst>
      <p:ext uri="{BB962C8B-B14F-4D97-AF65-F5344CB8AC3E}">
        <p14:creationId xmlns:p14="http://schemas.microsoft.com/office/powerpoint/2010/main" val="37480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/>
          </p:nvPr>
        </p:nvSpPr>
        <p:spPr>
          <a:xfrm>
            <a:off x="685800" y="978796"/>
            <a:ext cx="7772400" cy="3249137"/>
          </a:xfrm>
          <a:prstGeom prst="rect">
            <a:avLst/>
          </a:prstGeom>
          <a:noFill/>
          <a:ln>
            <a:noFill/>
          </a:ln>
        </p:spPr>
        <p:txBody>
          <a:bodyPr lIns="91125" tIns="45550" rIns="91125" bIns="45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Аудит практик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1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2310D0F-69C5-4AB9-BD43-41BDD98C4D40}"/>
              </a:ext>
            </a:extLst>
          </p:cNvPr>
          <p:cNvGrpSpPr/>
          <p:nvPr/>
        </p:nvGrpSpPr>
        <p:grpSpPr>
          <a:xfrm>
            <a:off x="-1756" y="4738844"/>
            <a:ext cx="4285725" cy="404656"/>
            <a:chOff x="-1757" y="4738843"/>
            <a:chExt cx="3997693" cy="404656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4456765C-1509-4996-A360-92C42C3F9D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" t="48168" r="4705" b="-2"/>
            <a:stretch/>
          </p:blipFill>
          <p:spPr bwMode="auto">
            <a:xfrm>
              <a:off x="-1757" y="5059053"/>
              <a:ext cx="3997693" cy="8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7">
              <a:extLst>
                <a:ext uri="{FF2B5EF4-FFF2-40B4-BE49-F238E27FC236}">
                  <a16:creationId xmlns:a16="http://schemas.microsoft.com/office/drawing/2014/main" id="{EA181371-D0A2-4A67-AC2F-7FAD13B41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" y="4738843"/>
              <a:ext cx="704579" cy="32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811A21-14CA-4208-BFDB-BD1EBA1D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133990"/>
            <a:ext cx="8482292" cy="46088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Плановое прохождение практики по институтам в 2019-2020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уч.г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 соответствии с графиком учебного процесса)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3B4191E-4CEB-4E6C-B35E-309DF8F192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2837" y="761138"/>
          <a:ext cx="8412567" cy="369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8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70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Институт</a:t>
                      </a: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</a:t>
                      </a:r>
                      <a:endParaRPr lang="ru-RU" sz="1100" dirty="0">
                        <a:solidFill>
                          <a:srgbClr val="407EC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Производственная, в </a:t>
                      </a:r>
                      <a:r>
                        <a:rPr lang="ru-RU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преддипломная</a:t>
                      </a:r>
                      <a:endParaRPr lang="ru-RU" sz="1100" dirty="0">
                        <a:solidFill>
                          <a:srgbClr val="6CC24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Производственная, в </a:t>
                      </a:r>
                      <a:r>
                        <a:rPr lang="ru-RU" sz="1100" b="1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научно-</a:t>
                      </a:r>
                      <a:r>
                        <a:rPr lang="ru-RU" sz="1100" b="1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исслед</a:t>
                      </a: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0" dirty="0">
                        <a:solidFill>
                          <a:srgbClr val="F652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51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rgbClr val="0095D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Бакалавры</a:t>
                      </a: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rgbClr val="0095D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Магистры</a:t>
                      </a: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rgbClr val="0095D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Специалисты</a:t>
                      </a: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rgbClr val="0095D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Бакалавры</a:t>
                      </a: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rgbClr val="0095D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Специалисты</a:t>
                      </a: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rgbClr val="0095D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Магистры</a:t>
                      </a:r>
                    </a:p>
                  </a:txBody>
                  <a:tcPr marL="78191" marR="78191" marT="31120" marB="3112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652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ИБО</a:t>
                      </a:r>
                      <a:endParaRPr lang="ru-RU" sz="12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ИИБС</a:t>
                      </a:r>
                      <a:endParaRPr lang="ru-RU" sz="12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ИТАСУ</a:t>
                      </a:r>
                      <a:endParaRPr lang="ru-RU" sz="12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92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ИНМиН</a:t>
                      </a:r>
                      <a:endParaRPr lang="ru-RU" sz="12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9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ЭУПП</a:t>
                      </a:r>
                      <a:endParaRPr lang="ru-RU" sz="12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ЭКОТЕХ</a:t>
                      </a:r>
                      <a:endParaRPr lang="ru-RU" sz="12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8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</a:t>
                      </a:r>
                      <a:endParaRPr lang="ru-RU" sz="12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28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78191" marR="78191" marT="31120" marB="31120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E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A13921-67D4-46E3-80C6-4E2815D8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1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1" y="102393"/>
            <a:ext cx="7460775" cy="74237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практики в условиях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пандемии, срез на начало мая</a:t>
            </a:r>
            <a:endParaRPr lang="ru-RU" sz="1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707896"/>
              </p:ext>
            </p:extLst>
          </p:nvPr>
        </p:nvGraphicFramePr>
        <p:xfrm>
          <a:off x="571472" y="928677"/>
          <a:ext cx="7821007" cy="35547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6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5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Институт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</a:t>
                      </a:r>
                      <a:r>
                        <a:rPr lang="ru-RU" sz="1400" baseline="0" dirty="0"/>
                        <a:t> кафедре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 организации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Перенос, отмена </a:t>
                      </a:r>
                      <a:r>
                        <a:rPr lang="ru-RU" sz="1400" dirty="0"/>
                        <a:t>практики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On-line</a:t>
                      </a:r>
                      <a:r>
                        <a:rPr lang="ru-RU" sz="1400" dirty="0"/>
                        <a:t> форма</a:t>
                      </a:r>
                      <a:r>
                        <a:rPr lang="en-US" sz="1400" dirty="0"/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ИБО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r>
                        <a:rPr lang="en-US" sz="1400" dirty="0" smtClean="0"/>
                        <a:t>0</a:t>
                      </a:r>
                      <a:r>
                        <a:rPr lang="en-US" sz="1400" dirty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ИИБС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ИТАСУ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/>
                        <a:t>ИНМиН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95%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ЭУПП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9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15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ЭКОТЕХ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47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ГИ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31120" marB="31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r>
                        <a:rPr lang="ru-RU" sz="1400" dirty="0" smtClean="0"/>
                        <a:t>2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нет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r>
                        <a:rPr lang="en-US" sz="1400" dirty="0" smtClean="0"/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4">
            <a:extLst>
              <a:ext uri="{FF2B5EF4-FFF2-40B4-BE49-F238E27FC236}">
                <a16:creationId xmlns:a16="http://schemas.microsoft.com/office/drawing/2014/main" id="{96EE3C59-160D-4C2D-B776-69F2B17736F3}"/>
              </a:ext>
            </a:extLst>
          </p:cNvPr>
          <p:cNvGrpSpPr/>
          <p:nvPr/>
        </p:nvGrpSpPr>
        <p:grpSpPr>
          <a:xfrm>
            <a:off x="-1756" y="4738845"/>
            <a:ext cx="4285725" cy="404656"/>
            <a:chOff x="-1757" y="4738843"/>
            <a:chExt cx="3997693" cy="404656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A947A6A-B51D-4CC5-A191-AD82A4D917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" t="48168" r="4705" b="-2"/>
            <a:stretch/>
          </p:blipFill>
          <p:spPr bwMode="auto">
            <a:xfrm>
              <a:off x="-1757" y="5059053"/>
              <a:ext cx="3997693" cy="8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84DB6F1B-AE27-497F-924B-BF05C40DD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" y="4738843"/>
              <a:ext cx="704579" cy="32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47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95486"/>
            <a:ext cx="5688632" cy="4773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77155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Летняя практика на ПАО НЛМК</a:t>
            </a:r>
            <a:endParaRPr lang="ru-RU" sz="1600" dirty="0"/>
          </a:p>
          <a:p>
            <a:pPr algn="just"/>
            <a:r>
              <a:rPr lang="ru-RU" sz="1600" dirty="0"/>
              <a:t> В этом учебном году летние учебные и </a:t>
            </a:r>
            <a:r>
              <a:rPr lang="ru-RU" sz="1600" dirty="0" smtClean="0"/>
              <a:t>производственные </a:t>
            </a:r>
            <a:r>
              <a:rPr lang="ru-RU" sz="1600" dirty="0"/>
              <a:t>практики в ГК НЛМК по решению руководства пройдут в  </a:t>
            </a:r>
            <a:r>
              <a:rPr lang="ru-RU" sz="1800" b="1" dirty="0">
                <a:solidFill>
                  <a:srgbClr val="FF0000"/>
                </a:solidFill>
              </a:rPr>
              <a:t>дистанционном формате</a:t>
            </a:r>
            <a:r>
              <a:rPr lang="ru-RU" sz="1600" dirty="0" smtClean="0"/>
              <a:t>. Студентам</a:t>
            </a:r>
            <a:r>
              <a:rPr lang="ru-RU" sz="1600" dirty="0"/>
              <a:t>, у которых запланирована учебная практика, ПАО НЛМК предоставит возможность в удаленном формате </a:t>
            </a:r>
            <a:r>
              <a:rPr lang="ru-RU" sz="1600" b="1" dirty="0">
                <a:solidFill>
                  <a:srgbClr val="FF0000"/>
                </a:solidFill>
              </a:rPr>
              <a:t>познакомиться с производством, компанией и рабочими профессиями</a:t>
            </a:r>
            <a:r>
              <a:rPr lang="ru-RU" sz="1600" dirty="0"/>
              <a:t>.  Студенты, у которых запланирована производственная практика, совместно с руководителями практики от НЛМК </a:t>
            </a:r>
            <a:r>
              <a:rPr lang="ru-RU" sz="1600" b="1" dirty="0">
                <a:solidFill>
                  <a:srgbClr val="FF0000"/>
                </a:solidFill>
              </a:rPr>
              <a:t>буду решать производственные задачи в рамках выполнения индивидуальных кейсов под руководством научного руководителя от кафедры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r>
              <a:rPr lang="ru-RU" sz="1600" dirty="0"/>
              <a:t>Дистанционный формат также предполагает  участие студентов, заявленных на практику, на </a:t>
            </a:r>
            <a:r>
              <a:rPr lang="ru-RU" sz="1600" dirty="0" err="1"/>
              <a:t>вебинарах</a:t>
            </a:r>
            <a:r>
              <a:rPr lang="ru-RU" sz="1600" dirty="0"/>
              <a:t>, проводимых ГК НЛМК, в рамках Ярмарки вакансий. </a:t>
            </a:r>
          </a:p>
          <a:p>
            <a:r>
              <a:rPr lang="ru-RU" sz="1600" dirty="0"/>
              <a:t>Записи всех </a:t>
            </a:r>
            <a:r>
              <a:rPr lang="ru-RU" sz="1600" dirty="0" err="1"/>
              <a:t>вебинаров</a:t>
            </a:r>
            <a:r>
              <a:rPr lang="ru-RU" sz="1600" dirty="0"/>
              <a:t> буду доступны для студентов во время прохождения практики в дистанционном формате</a:t>
            </a:r>
            <a:r>
              <a:rPr lang="ru-RU" sz="16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7534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ctrTitle"/>
          </p:nvPr>
        </p:nvSpPr>
        <p:spPr>
          <a:xfrm>
            <a:off x="685800" y="978796"/>
            <a:ext cx="7772400" cy="3249137"/>
          </a:xfrm>
          <a:prstGeom prst="rect">
            <a:avLst/>
          </a:prstGeom>
          <a:noFill/>
          <a:ln>
            <a:noFill/>
          </a:ln>
        </p:spPr>
        <p:txBody>
          <a:bodyPr lIns="91125" tIns="45550" rIns="91125" bIns="45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Аудит курсов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5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/>
          <p:nvPr/>
        </p:nvSpPr>
        <p:spPr>
          <a:xfrm>
            <a:off x="5165501" y="3053400"/>
            <a:ext cx="774651" cy="742484"/>
          </a:xfrm>
          <a:prstGeom prst="ellipse">
            <a:avLst/>
          </a:prstGeom>
          <a:solidFill>
            <a:schemeClr val="accent2">
              <a:alpha val="87450"/>
            </a:schemeClr>
          </a:soli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3" name="Shape 753"/>
          <p:cNvSpPr/>
          <p:nvPr/>
        </p:nvSpPr>
        <p:spPr>
          <a:xfrm>
            <a:off x="2789238" y="3053400"/>
            <a:ext cx="774651" cy="742484"/>
          </a:xfrm>
          <a:prstGeom prst="ellipse">
            <a:avLst/>
          </a:prstGeom>
          <a:solidFill>
            <a:schemeClr val="accent1">
              <a:alpha val="88627"/>
            </a:schemeClr>
          </a:soli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2785175" y="961278"/>
            <a:ext cx="778710" cy="746374"/>
          </a:xfrm>
          <a:prstGeom prst="ellipse">
            <a:avLst/>
          </a:prstGeom>
          <a:solidFill>
            <a:schemeClr val="accent1">
              <a:alpha val="88627"/>
            </a:schemeClr>
          </a:soli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5" name="Shape 755"/>
          <p:cNvSpPr/>
          <p:nvPr/>
        </p:nvSpPr>
        <p:spPr>
          <a:xfrm>
            <a:off x="3040431" y="1203598"/>
            <a:ext cx="303946" cy="24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285" y="74157"/>
                </a:moveTo>
                <a:lnTo>
                  <a:pt x="34285" y="74157"/>
                </a:lnTo>
                <a:cubicBezTo>
                  <a:pt x="34285" y="33707"/>
                  <a:pt x="34285" y="33707"/>
                  <a:pt x="34285" y="33707"/>
                </a:cubicBezTo>
                <a:cubicBezTo>
                  <a:pt x="12796" y="33707"/>
                  <a:pt x="12796" y="33707"/>
                  <a:pt x="12796" y="33707"/>
                </a:cubicBezTo>
                <a:cubicBezTo>
                  <a:pt x="4346" y="33707"/>
                  <a:pt x="0" y="40719"/>
                  <a:pt x="0" y="48000"/>
                </a:cubicBezTo>
                <a:cubicBezTo>
                  <a:pt x="0" y="86022"/>
                  <a:pt x="0" y="86022"/>
                  <a:pt x="0" y="86022"/>
                </a:cubicBezTo>
                <a:cubicBezTo>
                  <a:pt x="0" y="95460"/>
                  <a:pt x="4346" y="100584"/>
                  <a:pt x="12796" y="100584"/>
                </a:cubicBezTo>
                <a:cubicBezTo>
                  <a:pt x="17142" y="100584"/>
                  <a:pt x="17142" y="100584"/>
                  <a:pt x="17142" y="100584"/>
                </a:cubicBezTo>
                <a:cubicBezTo>
                  <a:pt x="17142" y="119730"/>
                  <a:pt x="17142" y="119730"/>
                  <a:pt x="17142" y="119730"/>
                </a:cubicBezTo>
                <a:cubicBezTo>
                  <a:pt x="36458" y="100584"/>
                  <a:pt x="36458" y="100584"/>
                  <a:pt x="36458" y="100584"/>
                </a:cubicBezTo>
                <a:cubicBezTo>
                  <a:pt x="66156" y="100584"/>
                  <a:pt x="66156" y="100584"/>
                  <a:pt x="66156" y="100584"/>
                </a:cubicBezTo>
                <a:cubicBezTo>
                  <a:pt x="72917" y="100584"/>
                  <a:pt x="77022" y="95460"/>
                  <a:pt x="77022" y="86022"/>
                </a:cubicBezTo>
                <a:cubicBezTo>
                  <a:pt x="77022" y="74157"/>
                  <a:pt x="77022" y="74157"/>
                  <a:pt x="77022" y="74157"/>
                </a:cubicBezTo>
                <a:lnTo>
                  <a:pt x="34285" y="74157"/>
                </a:lnTo>
                <a:close/>
                <a:moveTo>
                  <a:pt x="106961" y="0"/>
                </a:moveTo>
                <a:lnTo>
                  <a:pt x="106961" y="0"/>
                </a:lnTo>
                <a:cubicBezTo>
                  <a:pt x="53360" y="0"/>
                  <a:pt x="53360" y="0"/>
                  <a:pt x="53360" y="0"/>
                </a:cubicBezTo>
                <a:cubicBezTo>
                  <a:pt x="47082" y="0"/>
                  <a:pt x="42736" y="7280"/>
                  <a:pt x="42736" y="14561"/>
                </a:cubicBezTo>
                <a:cubicBezTo>
                  <a:pt x="42736" y="66876"/>
                  <a:pt x="42736" y="66876"/>
                  <a:pt x="42736" y="66876"/>
                </a:cubicBezTo>
                <a:cubicBezTo>
                  <a:pt x="83541" y="66876"/>
                  <a:pt x="83541" y="66876"/>
                  <a:pt x="83541" y="66876"/>
                </a:cubicBezTo>
                <a:cubicBezTo>
                  <a:pt x="102615" y="86022"/>
                  <a:pt x="102615" y="86022"/>
                  <a:pt x="102615" y="86022"/>
                </a:cubicBezTo>
                <a:cubicBezTo>
                  <a:pt x="102615" y="66876"/>
                  <a:pt x="102615" y="66876"/>
                  <a:pt x="102615" y="66876"/>
                </a:cubicBezTo>
                <a:cubicBezTo>
                  <a:pt x="106961" y="66876"/>
                  <a:pt x="106961" y="66876"/>
                  <a:pt x="106961" y="66876"/>
                </a:cubicBezTo>
                <a:cubicBezTo>
                  <a:pt x="113480" y="66876"/>
                  <a:pt x="119758" y="62292"/>
                  <a:pt x="119758" y="52584"/>
                </a:cubicBezTo>
                <a:cubicBezTo>
                  <a:pt x="119758" y="14561"/>
                  <a:pt x="119758" y="14561"/>
                  <a:pt x="119758" y="14561"/>
                </a:cubicBezTo>
                <a:cubicBezTo>
                  <a:pt x="119758" y="7280"/>
                  <a:pt x="113480" y="0"/>
                  <a:pt x="1069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6" name="Shape 756"/>
          <p:cNvSpPr/>
          <p:nvPr/>
        </p:nvSpPr>
        <p:spPr>
          <a:xfrm>
            <a:off x="5594046" y="1275604"/>
            <a:ext cx="364056" cy="2512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315" y="77905"/>
                </a:moveTo>
                <a:lnTo>
                  <a:pt x="19315" y="77905"/>
                </a:lnTo>
                <a:cubicBezTo>
                  <a:pt x="23420" y="92041"/>
                  <a:pt x="25593" y="97696"/>
                  <a:pt x="38390" y="103036"/>
                </a:cubicBezTo>
                <a:cubicBezTo>
                  <a:pt x="49014" y="111518"/>
                  <a:pt x="55533" y="119685"/>
                  <a:pt x="59879" y="119685"/>
                </a:cubicBezTo>
                <a:cubicBezTo>
                  <a:pt x="64225" y="119685"/>
                  <a:pt x="70744" y="111518"/>
                  <a:pt x="81368" y="105863"/>
                </a:cubicBezTo>
                <a:cubicBezTo>
                  <a:pt x="94164" y="97696"/>
                  <a:pt x="89818" y="97696"/>
                  <a:pt x="94164" y="81047"/>
                </a:cubicBezTo>
                <a:cubicBezTo>
                  <a:pt x="59879" y="103036"/>
                  <a:pt x="59879" y="103036"/>
                  <a:pt x="59879" y="103036"/>
                </a:cubicBezTo>
                <a:lnTo>
                  <a:pt x="19315" y="77905"/>
                </a:lnTo>
                <a:close/>
                <a:moveTo>
                  <a:pt x="117585" y="38952"/>
                </a:moveTo>
                <a:lnTo>
                  <a:pt x="117585" y="38952"/>
                </a:lnTo>
                <a:cubicBezTo>
                  <a:pt x="66156" y="2827"/>
                  <a:pt x="66156" y="2827"/>
                  <a:pt x="66156" y="2827"/>
                </a:cubicBezTo>
                <a:cubicBezTo>
                  <a:pt x="64225" y="0"/>
                  <a:pt x="57706" y="0"/>
                  <a:pt x="53360" y="2827"/>
                </a:cubicBezTo>
                <a:cubicBezTo>
                  <a:pt x="2173" y="38952"/>
                  <a:pt x="2173" y="38952"/>
                  <a:pt x="2173" y="38952"/>
                </a:cubicBezTo>
                <a:cubicBezTo>
                  <a:pt x="0" y="41780"/>
                  <a:pt x="0" y="44607"/>
                  <a:pt x="2173" y="50261"/>
                </a:cubicBezTo>
                <a:cubicBezTo>
                  <a:pt x="53360" y="86387"/>
                  <a:pt x="53360" y="86387"/>
                  <a:pt x="53360" y="86387"/>
                </a:cubicBezTo>
                <a:cubicBezTo>
                  <a:pt x="57706" y="89214"/>
                  <a:pt x="64225" y="89214"/>
                  <a:pt x="66156" y="86387"/>
                </a:cubicBezTo>
                <a:cubicBezTo>
                  <a:pt x="98511" y="61256"/>
                  <a:pt x="98511" y="61256"/>
                  <a:pt x="98511" y="61256"/>
                </a:cubicBezTo>
                <a:cubicBezTo>
                  <a:pt x="64225" y="50261"/>
                  <a:pt x="64225" y="50261"/>
                  <a:pt x="64225" y="50261"/>
                </a:cubicBezTo>
                <a:cubicBezTo>
                  <a:pt x="62052" y="50261"/>
                  <a:pt x="62052" y="52774"/>
                  <a:pt x="59879" y="52774"/>
                </a:cubicBezTo>
                <a:cubicBezTo>
                  <a:pt x="53360" y="52774"/>
                  <a:pt x="49014" y="47434"/>
                  <a:pt x="49014" y="41780"/>
                </a:cubicBezTo>
                <a:cubicBezTo>
                  <a:pt x="49014" y="38952"/>
                  <a:pt x="53360" y="33612"/>
                  <a:pt x="59879" y="33612"/>
                </a:cubicBezTo>
                <a:cubicBezTo>
                  <a:pt x="64225" y="33612"/>
                  <a:pt x="68571" y="36125"/>
                  <a:pt x="70744" y="38952"/>
                </a:cubicBezTo>
                <a:cubicBezTo>
                  <a:pt x="106961" y="55602"/>
                  <a:pt x="106961" y="55602"/>
                  <a:pt x="106961" y="55602"/>
                </a:cubicBezTo>
                <a:cubicBezTo>
                  <a:pt x="117585" y="50261"/>
                  <a:pt x="117585" y="50261"/>
                  <a:pt x="117585" y="50261"/>
                </a:cubicBezTo>
                <a:cubicBezTo>
                  <a:pt x="119758" y="44607"/>
                  <a:pt x="119758" y="41780"/>
                  <a:pt x="117585" y="38952"/>
                </a:cubicBezTo>
                <a:close/>
                <a:moveTo>
                  <a:pt x="102615" y="108691"/>
                </a:moveTo>
                <a:lnTo>
                  <a:pt x="102615" y="108691"/>
                </a:lnTo>
                <a:cubicBezTo>
                  <a:pt x="100442" y="111518"/>
                  <a:pt x="109134" y="114345"/>
                  <a:pt x="111307" y="105863"/>
                </a:cubicBezTo>
                <a:cubicBezTo>
                  <a:pt x="113239" y="66910"/>
                  <a:pt x="106961" y="55602"/>
                  <a:pt x="106961" y="55602"/>
                </a:cubicBezTo>
                <a:cubicBezTo>
                  <a:pt x="98511" y="61256"/>
                  <a:pt x="98511" y="61256"/>
                  <a:pt x="98511" y="61256"/>
                </a:cubicBezTo>
                <a:cubicBezTo>
                  <a:pt x="98511" y="61256"/>
                  <a:pt x="106961" y="69738"/>
                  <a:pt x="102615" y="1086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7" name="Shape 757"/>
          <p:cNvSpPr txBox="1"/>
          <p:nvPr/>
        </p:nvSpPr>
        <p:spPr>
          <a:xfrm>
            <a:off x="35500" y="1491628"/>
            <a:ext cx="3096299" cy="246899"/>
          </a:xfrm>
          <a:prstGeom prst="rect">
            <a:avLst/>
          </a:prstGeom>
          <a:noFill/>
          <a:ln>
            <a:noFill/>
          </a:ln>
        </p:spPr>
        <p:txBody>
          <a:bodyPr lIns="34175" tIns="17075" rIns="34175" bIns="17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Разработка и поддержание концепции развития ЭО, разработка нормативных документов, стандартов и требований в области ЭО</a:t>
            </a:r>
          </a:p>
        </p:txBody>
      </p:sp>
      <p:sp>
        <p:nvSpPr>
          <p:cNvPr id="758" name="Shape 758"/>
          <p:cNvSpPr txBox="1"/>
          <p:nvPr/>
        </p:nvSpPr>
        <p:spPr>
          <a:xfrm>
            <a:off x="53748" y="983350"/>
            <a:ext cx="2644800" cy="431999"/>
          </a:xfrm>
          <a:prstGeom prst="rect">
            <a:avLst/>
          </a:prstGeom>
          <a:noFill/>
          <a:ln>
            <a:noFill/>
          </a:ln>
        </p:spPr>
        <p:txBody>
          <a:bodyPr lIns="34175" tIns="17075" rIns="34175" bIns="170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Организационное обеспечение</a:t>
            </a:r>
          </a:p>
        </p:txBody>
      </p:sp>
      <p:sp>
        <p:nvSpPr>
          <p:cNvPr id="759" name="Shape 759"/>
          <p:cNvSpPr txBox="1"/>
          <p:nvPr/>
        </p:nvSpPr>
        <p:spPr>
          <a:xfrm>
            <a:off x="8388434" y="123478"/>
            <a:ext cx="648071" cy="64629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150" tIns="45575" rIns="91150" bIns="45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 txBox="1"/>
          <p:nvPr/>
        </p:nvSpPr>
        <p:spPr>
          <a:xfrm>
            <a:off x="2771800" y="4722714"/>
            <a:ext cx="3816424" cy="3693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150" tIns="45575" rIns="91150" bIns="45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Shape 761"/>
          <p:cNvSpPr txBox="1"/>
          <p:nvPr/>
        </p:nvSpPr>
        <p:spPr>
          <a:xfrm>
            <a:off x="3419880" y="1059582"/>
            <a:ext cx="1928301" cy="2736302"/>
          </a:xfrm>
          <a:prstGeom prst="rect">
            <a:avLst/>
          </a:prstGeom>
          <a:noFill/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Технологическое обеспечение реализации ЭО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Поддержка функционирования и развития ЭИОС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6084167" y="983382"/>
            <a:ext cx="3059699" cy="431999"/>
          </a:xfrm>
          <a:prstGeom prst="rect">
            <a:avLst/>
          </a:prstGeom>
          <a:noFill/>
          <a:ln>
            <a:noFill/>
          </a:ln>
        </p:spPr>
        <p:txBody>
          <a:bodyPr lIns="34175" tIns="17075" rIns="34175" bIns="170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Внедрение в учебный процесс </a:t>
            </a:r>
            <a:br>
              <a:rPr lang="ru-RU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-RU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и мониторинг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0" y="3437575"/>
            <a:ext cx="2880299" cy="1115699"/>
          </a:xfrm>
          <a:prstGeom prst="rect">
            <a:avLst/>
          </a:prstGeom>
          <a:noFill/>
          <a:ln>
            <a:noFill/>
          </a:ln>
        </p:spPr>
        <p:txBody>
          <a:bodyPr lIns="34175" tIns="17075" rIns="34175" bIns="17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Планирование, методическое сопровождение разработки и экспертизы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электронных курсов.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Разработка программ повышения квалификации НПР, специальных методических ресурсов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0" y="2861515"/>
            <a:ext cx="2987699" cy="577499"/>
          </a:xfrm>
          <a:prstGeom prst="rect">
            <a:avLst/>
          </a:prstGeom>
          <a:noFill/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Учебно-методическое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обеспечение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5976675" y="2847192"/>
            <a:ext cx="3131700" cy="845699"/>
          </a:xfrm>
          <a:prstGeom prst="rect">
            <a:avLst/>
          </a:prstGeom>
          <a:noFill/>
          <a:ln>
            <a:noFill/>
          </a:ln>
        </p:spPr>
        <p:txBody>
          <a:bodyPr lIns="34175" tIns="17075" rIns="34175" bIns="170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Позиционирование, </a:t>
            </a:r>
            <a:br>
              <a:rPr lang="ru-RU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-RU"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развитие внешнего партнерства, привлечение дополнительных доходов</a:t>
            </a:r>
          </a:p>
        </p:txBody>
      </p:sp>
      <p:sp>
        <p:nvSpPr>
          <p:cNvPr id="766" name="Shape 766"/>
          <p:cNvSpPr/>
          <p:nvPr/>
        </p:nvSpPr>
        <p:spPr>
          <a:xfrm>
            <a:off x="-22330" y="397682"/>
            <a:ext cx="9121800" cy="46784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FB5FF">
                  <a:alpha val="0"/>
                </a:srgbClr>
              </a:gs>
              <a:gs pos="14000">
                <a:srgbClr val="0999FF">
                  <a:alpha val="14901"/>
                </a:srgbClr>
              </a:gs>
              <a:gs pos="100000">
                <a:srgbClr val="0999FF">
                  <a:alpha val="14901"/>
                </a:srgbClr>
              </a:gs>
            </a:gsLst>
            <a:lin ang="5400000" scaled="0"/>
          </a:gra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7" name="Shape 767"/>
          <p:cNvSpPr/>
          <p:nvPr/>
        </p:nvSpPr>
        <p:spPr>
          <a:xfrm>
            <a:off x="5148066" y="987575"/>
            <a:ext cx="774651" cy="742484"/>
          </a:xfrm>
          <a:prstGeom prst="ellipse">
            <a:avLst/>
          </a:prstGeom>
          <a:solidFill>
            <a:schemeClr val="accent2">
              <a:alpha val="87450"/>
            </a:schemeClr>
          </a:soli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8" name="Shape 768"/>
          <p:cNvSpPr/>
          <p:nvPr/>
        </p:nvSpPr>
        <p:spPr>
          <a:xfrm>
            <a:off x="5420182" y="1203598"/>
            <a:ext cx="303946" cy="24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285" y="74157"/>
                </a:moveTo>
                <a:lnTo>
                  <a:pt x="34285" y="74157"/>
                </a:lnTo>
                <a:cubicBezTo>
                  <a:pt x="34285" y="33707"/>
                  <a:pt x="34285" y="33707"/>
                  <a:pt x="34285" y="33707"/>
                </a:cubicBezTo>
                <a:cubicBezTo>
                  <a:pt x="12796" y="33707"/>
                  <a:pt x="12796" y="33707"/>
                  <a:pt x="12796" y="33707"/>
                </a:cubicBezTo>
                <a:cubicBezTo>
                  <a:pt x="4346" y="33707"/>
                  <a:pt x="0" y="40719"/>
                  <a:pt x="0" y="48000"/>
                </a:cubicBezTo>
                <a:cubicBezTo>
                  <a:pt x="0" y="86022"/>
                  <a:pt x="0" y="86022"/>
                  <a:pt x="0" y="86022"/>
                </a:cubicBezTo>
                <a:cubicBezTo>
                  <a:pt x="0" y="95460"/>
                  <a:pt x="4346" y="100584"/>
                  <a:pt x="12796" y="100584"/>
                </a:cubicBezTo>
                <a:cubicBezTo>
                  <a:pt x="17142" y="100584"/>
                  <a:pt x="17142" y="100584"/>
                  <a:pt x="17142" y="100584"/>
                </a:cubicBezTo>
                <a:cubicBezTo>
                  <a:pt x="17142" y="119730"/>
                  <a:pt x="17142" y="119730"/>
                  <a:pt x="17142" y="119730"/>
                </a:cubicBezTo>
                <a:cubicBezTo>
                  <a:pt x="36458" y="100584"/>
                  <a:pt x="36458" y="100584"/>
                  <a:pt x="36458" y="100584"/>
                </a:cubicBezTo>
                <a:cubicBezTo>
                  <a:pt x="66156" y="100584"/>
                  <a:pt x="66156" y="100584"/>
                  <a:pt x="66156" y="100584"/>
                </a:cubicBezTo>
                <a:cubicBezTo>
                  <a:pt x="72917" y="100584"/>
                  <a:pt x="77022" y="95460"/>
                  <a:pt x="77022" y="86022"/>
                </a:cubicBezTo>
                <a:cubicBezTo>
                  <a:pt x="77022" y="74157"/>
                  <a:pt x="77022" y="74157"/>
                  <a:pt x="77022" y="74157"/>
                </a:cubicBezTo>
                <a:lnTo>
                  <a:pt x="34285" y="74157"/>
                </a:lnTo>
                <a:close/>
                <a:moveTo>
                  <a:pt x="106961" y="0"/>
                </a:moveTo>
                <a:lnTo>
                  <a:pt x="106961" y="0"/>
                </a:lnTo>
                <a:cubicBezTo>
                  <a:pt x="53360" y="0"/>
                  <a:pt x="53360" y="0"/>
                  <a:pt x="53360" y="0"/>
                </a:cubicBezTo>
                <a:cubicBezTo>
                  <a:pt x="47082" y="0"/>
                  <a:pt x="42736" y="7280"/>
                  <a:pt x="42736" y="14561"/>
                </a:cubicBezTo>
                <a:cubicBezTo>
                  <a:pt x="42736" y="66876"/>
                  <a:pt x="42736" y="66876"/>
                  <a:pt x="42736" y="66876"/>
                </a:cubicBezTo>
                <a:cubicBezTo>
                  <a:pt x="83541" y="66876"/>
                  <a:pt x="83541" y="66876"/>
                  <a:pt x="83541" y="66876"/>
                </a:cubicBezTo>
                <a:cubicBezTo>
                  <a:pt x="102615" y="86022"/>
                  <a:pt x="102615" y="86022"/>
                  <a:pt x="102615" y="86022"/>
                </a:cubicBezTo>
                <a:cubicBezTo>
                  <a:pt x="102615" y="66876"/>
                  <a:pt x="102615" y="66876"/>
                  <a:pt x="102615" y="66876"/>
                </a:cubicBezTo>
                <a:cubicBezTo>
                  <a:pt x="106961" y="66876"/>
                  <a:pt x="106961" y="66876"/>
                  <a:pt x="106961" y="66876"/>
                </a:cubicBezTo>
                <a:cubicBezTo>
                  <a:pt x="113480" y="66876"/>
                  <a:pt x="119758" y="62292"/>
                  <a:pt x="119758" y="52584"/>
                </a:cubicBezTo>
                <a:cubicBezTo>
                  <a:pt x="119758" y="14561"/>
                  <a:pt x="119758" y="14561"/>
                  <a:pt x="119758" y="14561"/>
                </a:cubicBezTo>
                <a:cubicBezTo>
                  <a:pt x="119758" y="7280"/>
                  <a:pt x="113480" y="0"/>
                  <a:pt x="1069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436096" y="3332900"/>
            <a:ext cx="303946" cy="24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285" y="74157"/>
                </a:moveTo>
                <a:lnTo>
                  <a:pt x="34285" y="74157"/>
                </a:lnTo>
                <a:cubicBezTo>
                  <a:pt x="34285" y="33707"/>
                  <a:pt x="34285" y="33707"/>
                  <a:pt x="34285" y="33707"/>
                </a:cubicBezTo>
                <a:cubicBezTo>
                  <a:pt x="12796" y="33707"/>
                  <a:pt x="12796" y="33707"/>
                  <a:pt x="12796" y="33707"/>
                </a:cubicBezTo>
                <a:cubicBezTo>
                  <a:pt x="4346" y="33707"/>
                  <a:pt x="0" y="40719"/>
                  <a:pt x="0" y="48000"/>
                </a:cubicBezTo>
                <a:cubicBezTo>
                  <a:pt x="0" y="86022"/>
                  <a:pt x="0" y="86022"/>
                  <a:pt x="0" y="86022"/>
                </a:cubicBezTo>
                <a:cubicBezTo>
                  <a:pt x="0" y="95460"/>
                  <a:pt x="4346" y="100584"/>
                  <a:pt x="12796" y="100584"/>
                </a:cubicBezTo>
                <a:cubicBezTo>
                  <a:pt x="17142" y="100584"/>
                  <a:pt x="17142" y="100584"/>
                  <a:pt x="17142" y="100584"/>
                </a:cubicBezTo>
                <a:cubicBezTo>
                  <a:pt x="17142" y="119730"/>
                  <a:pt x="17142" y="119730"/>
                  <a:pt x="17142" y="119730"/>
                </a:cubicBezTo>
                <a:cubicBezTo>
                  <a:pt x="36458" y="100584"/>
                  <a:pt x="36458" y="100584"/>
                  <a:pt x="36458" y="100584"/>
                </a:cubicBezTo>
                <a:cubicBezTo>
                  <a:pt x="66156" y="100584"/>
                  <a:pt x="66156" y="100584"/>
                  <a:pt x="66156" y="100584"/>
                </a:cubicBezTo>
                <a:cubicBezTo>
                  <a:pt x="72917" y="100584"/>
                  <a:pt x="77022" y="95460"/>
                  <a:pt x="77022" y="86022"/>
                </a:cubicBezTo>
                <a:cubicBezTo>
                  <a:pt x="77022" y="74157"/>
                  <a:pt x="77022" y="74157"/>
                  <a:pt x="77022" y="74157"/>
                </a:cubicBezTo>
                <a:lnTo>
                  <a:pt x="34285" y="74157"/>
                </a:lnTo>
                <a:close/>
                <a:moveTo>
                  <a:pt x="106961" y="0"/>
                </a:moveTo>
                <a:lnTo>
                  <a:pt x="106961" y="0"/>
                </a:lnTo>
                <a:cubicBezTo>
                  <a:pt x="53360" y="0"/>
                  <a:pt x="53360" y="0"/>
                  <a:pt x="53360" y="0"/>
                </a:cubicBezTo>
                <a:cubicBezTo>
                  <a:pt x="47082" y="0"/>
                  <a:pt x="42736" y="7280"/>
                  <a:pt x="42736" y="14561"/>
                </a:cubicBezTo>
                <a:cubicBezTo>
                  <a:pt x="42736" y="66876"/>
                  <a:pt x="42736" y="66876"/>
                  <a:pt x="42736" y="66876"/>
                </a:cubicBezTo>
                <a:cubicBezTo>
                  <a:pt x="83541" y="66876"/>
                  <a:pt x="83541" y="66876"/>
                  <a:pt x="83541" y="66876"/>
                </a:cubicBezTo>
                <a:cubicBezTo>
                  <a:pt x="102615" y="86022"/>
                  <a:pt x="102615" y="86022"/>
                  <a:pt x="102615" y="86022"/>
                </a:cubicBezTo>
                <a:cubicBezTo>
                  <a:pt x="102615" y="66876"/>
                  <a:pt x="102615" y="66876"/>
                  <a:pt x="102615" y="66876"/>
                </a:cubicBezTo>
                <a:cubicBezTo>
                  <a:pt x="106961" y="66876"/>
                  <a:pt x="106961" y="66876"/>
                  <a:pt x="106961" y="66876"/>
                </a:cubicBezTo>
                <a:cubicBezTo>
                  <a:pt x="113480" y="66876"/>
                  <a:pt x="119758" y="62292"/>
                  <a:pt x="119758" y="52584"/>
                </a:cubicBezTo>
                <a:cubicBezTo>
                  <a:pt x="119758" y="14561"/>
                  <a:pt x="119758" y="14561"/>
                  <a:pt x="119758" y="14561"/>
                </a:cubicBezTo>
                <a:cubicBezTo>
                  <a:pt x="119758" y="7280"/>
                  <a:pt x="113480" y="0"/>
                  <a:pt x="1069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0" name="Shape 770"/>
          <p:cNvSpPr/>
          <p:nvPr/>
        </p:nvSpPr>
        <p:spPr>
          <a:xfrm>
            <a:off x="3043916" y="3291830"/>
            <a:ext cx="303946" cy="24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285" y="74157"/>
                </a:moveTo>
                <a:lnTo>
                  <a:pt x="34285" y="74157"/>
                </a:lnTo>
                <a:cubicBezTo>
                  <a:pt x="34285" y="33707"/>
                  <a:pt x="34285" y="33707"/>
                  <a:pt x="34285" y="33707"/>
                </a:cubicBezTo>
                <a:cubicBezTo>
                  <a:pt x="12796" y="33707"/>
                  <a:pt x="12796" y="33707"/>
                  <a:pt x="12796" y="33707"/>
                </a:cubicBezTo>
                <a:cubicBezTo>
                  <a:pt x="4346" y="33707"/>
                  <a:pt x="0" y="40719"/>
                  <a:pt x="0" y="48000"/>
                </a:cubicBezTo>
                <a:cubicBezTo>
                  <a:pt x="0" y="86022"/>
                  <a:pt x="0" y="86022"/>
                  <a:pt x="0" y="86022"/>
                </a:cubicBezTo>
                <a:cubicBezTo>
                  <a:pt x="0" y="95460"/>
                  <a:pt x="4346" y="100584"/>
                  <a:pt x="12796" y="100584"/>
                </a:cubicBezTo>
                <a:cubicBezTo>
                  <a:pt x="17142" y="100584"/>
                  <a:pt x="17142" y="100584"/>
                  <a:pt x="17142" y="100584"/>
                </a:cubicBezTo>
                <a:cubicBezTo>
                  <a:pt x="17142" y="119730"/>
                  <a:pt x="17142" y="119730"/>
                  <a:pt x="17142" y="119730"/>
                </a:cubicBezTo>
                <a:cubicBezTo>
                  <a:pt x="36458" y="100584"/>
                  <a:pt x="36458" y="100584"/>
                  <a:pt x="36458" y="100584"/>
                </a:cubicBezTo>
                <a:cubicBezTo>
                  <a:pt x="66156" y="100584"/>
                  <a:pt x="66156" y="100584"/>
                  <a:pt x="66156" y="100584"/>
                </a:cubicBezTo>
                <a:cubicBezTo>
                  <a:pt x="72917" y="100584"/>
                  <a:pt x="77022" y="95460"/>
                  <a:pt x="77022" y="86022"/>
                </a:cubicBezTo>
                <a:cubicBezTo>
                  <a:pt x="77022" y="74157"/>
                  <a:pt x="77022" y="74157"/>
                  <a:pt x="77022" y="74157"/>
                </a:cubicBezTo>
                <a:lnTo>
                  <a:pt x="34285" y="74157"/>
                </a:lnTo>
                <a:close/>
                <a:moveTo>
                  <a:pt x="106961" y="0"/>
                </a:moveTo>
                <a:lnTo>
                  <a:pt x="106961" y="0"/>
                </a:lnTo>
                <a:cubicBezTo>
                  <a:pt x="53360" y="0"/>
                  <a:pt x="53360" y="0"/>
                  <a:pt x="53360" y="0"/>
                </a:cubicBezTo>
                <a:cubicBezTo>
                  <a:pt x="47082" y="0"/>
                  <a:pt x="42736" y="7280"/>
                  <a:pt x="42736" y="14561"/>
                </a:cubicBezTo>
                <a:cubicBezTo>
                  <a:pt x="42736" y="66876"/>
                  <a:pt x="42736" y="66876"/>
                  <a:pt x="42736" y="66876"/>
                </a:cubicBezTo>
                <a:cubicBezTo>
                  <a:pt x="83541" y="66876"/>
                  <a:pt x="83541" y="66876"/>
                  <a:pt x="83541" y="66876"/>
                </a:cubicBezTo>
                <a:cubicBezTo>
                  <a:pt x="102615" y="86022"/>
                  <a:pt x="102615" y="86022"/>
                  <a:pt x="102615" y="86022"/>
                </a:cubicBezTo>
                <a:cubicBezTo>
                  <a:pt x="102615" y="66876"/>
                  <a:pt x="102615" y="66876"/>
                  <a:pt x="102615" y="66876"/>
                </a:cubicBezTo>
                <a:cubicBezTo>
                  <a:pt x="106961" y="66876"/>
                  <a:pt x="106961" y="66876"/>
                  <a:pt x="106961" y="66876"/>
                </a:cubicBezTo>
                <a:cubicBezTo>
                  <a:pt x="113480" y="66876"/>
                  <a:pt x="119758" y="62292"/>
                  <a:pt x="119758" y="52584"/>
                </a:cubicBezTo>
                <a:cubicBezTo>
                  <a:pt x="119758" y="14561"/>
                  <a:pt x="119758" y="14561"/>
                  <a:pt x="119758" y="14561"/>
                </a:cubicBezTo>
                <a:cubicBezTo>
                  <a:pt x="119758" y="7280"/>
                  <a:pt x="113480" y="0"/>
                  <a:pt x="1069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34175" tIns="17075" rIns="34175" bIns="17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1" name="Shape 771"/>
          <p:cNvSpPr txBox="1"/>
          <p:nvPr/>
        </p:nvSpPr>
        <p:spPr>
          <a:xfrm>
            <a:off x="5679405" y="1491629"/>
            <a:ext cx="3442279" cy="1115541"/>
          </a:xfrm>
          <a:prstGeom prst="rect">
            <a:avLst/>
          </a:prstGeom>
          <a:noFill/>
          <a:ln>
            <a:noFill/>
          </a:ln>
        </p:spPr>
        <p:txBody>
          <a:bodyPr lIns="34175" tIns="17075" rIns="34175" bIns="17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Разработка,  описание, апробация, распространение новых методов, форм и моделей организации образовательного процесса, сбор обратной связи (анкетирование, фокус-группы и т.д.), разработка корректирующих мероприятий</a:t>
            </a:r>
          </a:p>
        </p:txBody>
      </p:sp>
      <p:sp>
        <p:nvSpPr>
          <p:cNvPr id="772" name="Shape 772"/>
          <p:cNvSpPr txBox="1"/>
          <p:nvPr/>
        </p:nvSpPr>
        <p:spPr>
          <a:xfrm>
            <a:off x="6228185" y="3787501"/>
            <a:ext cx="2880299" cy="978899"/>
          </a:xfrm>
          <a:prstGeom prst="rect">
            <a:avLst/>
          </a:prstGeom>
          <a:noFill/>
          <a:ln>
            <a:noFill/>
          </a:ln>
        </p:spPr>
        <p:txBody>
          <a:bodyPr lIns="34175" tIns="17075" rIns="34175" bIns="17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Разработка МООК для НПОО и внешних платформ, разработка онлайн-курсов для программ ДПО и довузовской подготовки, реализация сетевого взаимодействия</a:t>
            </a:r>
          </a:p>
        </p:txBody>
      </p:sp>
      <p:cxnSp>
        <p:nvCxnSpPr>
          <p:cNvPr id="773" name="Shape 773"/>
          <p:cNvCxnSpPr>
            <a:endCxn id="754" idx="5"/>
          </p:cNvCxnSpPr>
          <p:nvPr/>
        </p:nvCxnSpPr>
        <p:spPr>
          <a:xfrm rot="10800000">
            <a:off x="3449846" y="1598348"/>
            <a:ext cx="114000" cy="131700"/>
          </a:xfrm>
          <a:prstGeom prst="straightConnector1">
            <a:avLst/>
          </a:prstGeom>
          <a:noFill/>
          <a:ln w="28575" cap="flat" cmpd="sng">
            <a:solidFill>
              <a:srgbClr val="19A08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74" name="Shape 774"/>
          <p:cNvCxnSpPr/>
          <p:nvPr/>
        </p:nvCxnSpPr>
        <p:spPr>
          <a:xfrm>
            <a:off x="4953744" y="3075815"/>
            <a:ext cx="211758" cy="216731"/>
          </a:xfrm>
          <a:prstGeom prst="straightConnector1">
            <a:avLst/>
          </a:prstGeom>
          <a:noFill/>
          <a:ln w="28575" cap="flat" cmpd="sng">
            <a:solidFill>
              <a:srgbClr val="19A08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75" name="Shape 775"/>
          <p:cNvCxnSpPr/>
          <p:nvPr/>
        </p:nvCxnSpPr>
        <p:spPr>
          <a:xfrm rot="10800000" flipH="1">
            <a:off x="5165501" y="1635643"/>
            <a:ext cx="182672" cy="144016"/>
          </a:xfrm>
          <a:prstGeom prst="straightConnector1">
            <a:avLst/>
          </a:prstGeom>
          <a:noFill/>
          <a:ln w="28575" cap="flat" cmpd="sng">
            <a:solidFill>
              <a:srgbClr val="19A08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76" name="Shape 776"/>
          <p:cNvCxnSpPr/>
          <p:nvPr/>
        </p:nvCxnSpPr>
        <p:spPr>
          <a:xfrm flipH="1">
            <a:off x="3506869" y="3075806"/>
            <a:ext cx="273041" cy="216022"/>
          </a:xfrm>
          <a:prstGeom prst="straightConnector1">
            <a:avLst/>
          </a:prstGeom>
          <a:noFill/>
          <a:ln w="28575" cap="flat" cmpd="sng">
            <a:solidFill>
              <a:srgbClr val="19A08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77" name="Shape 777"/>
          <p:cNvSpPr/>
          <p:nvPr/>
        </p:nvSpPr>
        <p:spPr>
          <a:xfrm>
            <a:off x="0" y="-11269"/>
            <a:ext cx="7380299" cy="566699"/>
          </a:xfrm>
          <a:prstGeom prst="rect">
            <a:avLst/>
          </a:prstGeom>
          <a:solidFill>
            <a:srgbClr val="0090D4"/>
          </a:solidFill>
          <a:ln>
            <a:noFill/>
          </a:ln>
        </p:spPr>
        <p:txBody>
          <a:bodyPr lIns="80000" tIns="40000" rIns="80000" bIns="40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Инфраструктура онлайн образования</a:t>
            </a:r>
            <a:endParaRPr lang="ru-RU"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Shape 778"/>
          <p:cNvPicPr preferRelativeResize="0"/>
          <p:nvPr/>
        </p:nvPicPr>
        <p:blipFill rotWithShape="1">
          <a:blip r:embed="rId3">
            <a:alphaModFix/>
          </a:blip>
          <a:srcRect r="16742" b="34788"/>
          <a:stretch/>
        </p:blipFill>
        <p:spPr>
          <a:xfrm>
            <a:off x="7999996" y="0"/>
            <a:ext cx="1108500" cy="4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Shape 7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33" y="4933119"/>
            <a:ext cx="4668600" cy="15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4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5502"/>
          <a:stretch/>
        </p:blipFill>
        <p:spPr>
          <a:xfrm>
            <a:off x="217087" y="184003"/>
            <a:ext cx="4055727" cy="3572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61920"/>
          <a:stretch/>
        </p:blipFill>
        <p:spPr>
          <a:xfrm>
            <a:off x="1828800" y="4060329"/>
            <a:ext cx="6789174" cy="702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480" y="1107004"/>
            <a:ext cx="4322064" cy="18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2646781" y="627534"/>
            <a:ext cx="3550196" cy="4293483"/>
          </a:xfrm>
          <a:prstGeom prst="rect">
            <a:avLst/>
          </a:prstGeom>
          <a:gradFill>
            <a:gsLst>
              <a:gs pos="0">
                <a:srgbClr val="DAEFFF"/>
              </a:gs>
              <a:gs pos="35000">
                <a:srgbClr val="DAEFFF"/>
              </a:gs>
              <a:gs pos="80000">
                <a:srgbClr val="D8D8D8"/>
              </a:gs>
              <a:gs pos="84000">
                <a:srgbClr val="D8D8D8">
                  <a:alpha val="20000"/>
                </a:srgbClr>
              </a:gs>
              <a:gs pos="100000">
                <a:srgbClr val="D8D8D8">
                  <a:alpha val="20000"/>
                </a:srgbClr>
              </a:gs>
            </a:gsLst>
            <a:lin ang="5400000" scaled="0"/>
          </a:gradFill>
          <a:ln>
            <a:noFill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275" tIns="45625" rIns="91275" bIns="45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Сквозная информационно-образовательная среда вуза</a:t>
            </a:r>
          </a:p>
        </p:txBody>
      </p:sp>
      <p:grpSp>
        <p:nvGrpSpPr>
          <p:cNvPr id="570" name="Shape 570"/>
          <p:cNvGrpSpPr/>
          <p:nvPr/>
        </p:nvGrpSpPr>
        <p:grpSpPr>
          <a:xfrm>
            <a:off x="2677850" y="2642309"/>
            <a:ext cx="3329671" cy="2056055"/>
            <a:chOff x="2313996" y="1596070"/>
            <a:chExt cx="3146966" cy="1943824"/>
          </a:xfrm>
        </p:grpSpPr>
        <p:sp>
          <p:nvSpPr>
            <p:cNvPr id="571" name="Shape 571"/>
            <p:cNvSpPr/>
            <p:nvPr/>
          </p:nvSpPr>
          <p:spPr>
            <a:xfrm>
              <a:off x="2313996" y="1596070"/>
              <a:ext cx="3146966" cy="19438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2313996" y="1596070"/>
              <a:ext cx="3146966" cy="1943824"/>
            </a:xfrm>
            <a:prstGeom prst="rect">
              <a:avLst/>
            </a:prstGeom>
            <a:noFill/>
            <a:ln>
              <a:noFill/>
            </a:ln>
          </p:spPr>
          <p:txBody>
            <a:bodyPr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" name="Shape 573"/>
          <p:cNvSpPr txBox="1"/>
          <p:nvPr/>
        </p:nvSpPr>
        <p:spPr>
          <a:xfrm>
            <a:off x="8460440" y="51470"/>
            <a:ext cx="648071" cy="64629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150" tIns="45575" rIns="91150" bIns="45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0" y="0"/>
            <a:ext cx="7841099" cy="545999"/>
          </a:xfrm>
          <a:prstGeom prst="rect">
            <a:avLst/>
          </a:prstGeom>
          <a:solidFill>
            <a:srgbClr val="0090D4"/>
          </a:solidFill>
          <a:ln>
            <a:noFill/>
          </a:ln>
        </p:spPr>
        <p:txBody>
          <a:bodyPr lIns="80000" tIns="40000" rIns="80000" bIns="40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Модель онлайн образования</a:t>
            </a:r>
            <a:endParaRPr lang="ru-RU"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 r="16742" b="34788"/>
          <a:stretch/>
        </p:blipFill>
        <p:spPr>
          <a:xfrm>
            <a:off x="7999996" y="9"/>
            <a:ext cx="1108500" cy="45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6" name="Shape 576"/>
          <p:cNvGrpSpPr/>
          <p:nvPr/>
        </p:nvGrpSpPr>
        <p:grpSpPr>
          <a:xfrm>
            <a:off x="2646781" y="944661"/>
            <a:ext cx="3550197" cy="3499296"/>
            <a:chOff x="1862" y="1551"/>
            <a:chExt cx="2073" cy="1687"/>
          </a:xfrm>
        </p:grpSpPr>
        <p:sp>
          <p:nvSpPr>
            <p:cNvPr id="577" name="Shape 577"/>
            <p:cNvSpPr/>
            <p:nvPr/>
          </p:nvSpPr>
          <p:spPr>
            <a:xfrm>
              <a:off x="1862" y="2455"/>
              <a:ext cx="1036" cy="7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74789"/>
                  </a:lnTo>
                  <a:lnTo>
                    <a:pt x="0" y="0"/>
                  </a:lnTo>
                  <a:lnTo>
                    <a:pt x="120000" y="45057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B2A6F8">
                <a:alpha val="60000"/>
              </a:srgbClr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>
              <a:off x="2896" y="2455"/>
              <a:ext cx="1036" cy="7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4789"/>
                  </a:moveTo>
                  <a:lnTo>
                    <a:pt x="0" y="120000"/>
                  </a:lnTo>
                  <a:lnTo>
                    <a:pt x="0" y="45057"/>
                  </a:lnTo>
                  <a:lnTo>
                    <a:pt x="120000" y="0"/>
                  </a:lnTo>
                  <a:lnTo>
                    <a:pt x="120000" y="74789"/>
                  </a:lnTo>
                  <a:close/>
                </a:path>
              </a:pathLst>
            </a:custGeom>
            <a:solidFill>
              <a:srgbClr val="B2A6F8">
                <a:alpha val="60000"/>
              </a:srgbClr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1862" y="2154"/>
              <a:ext cx="2073" cy="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705"/>
                  </a:moveTo>
                  <a:lnTo>
                    <a:pt x="59971" y="120000"/>
                  </a:lnTo>
                  <a:lnTo>
                    <a:pt x="0" y="60705"/>
                  </a:lnTo>
                  <a:lnTo>
                    <a:pt x="0" y="59495"/>
                  </a:lnTo>
                  <a:lnTo>
                    <a:pt x="60086" y="0"/>
                  </a:lnTo>
                  <a:lnTo>
                    <a:pt x="120000" y="59495"/>
                  </a:lnTo>
                  <a:lnTo>
                    <a:pt x="120000" y="60705"/>
                  </a:lnTo>
                  <a:close/>
                </a:path>
              </a:pathLst>
            </a:custGeom>
            <a:solidFill>
              <a:srgbClr val="B2A6F8">
                <a:alpha val="60000"/>
              </a:srgbClr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2105" y="2037"/>
              <a:ext cx="791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74849"/>
                  </a:lnTo>
                  <a:lnTo>
                    <a:pt x="0" y="0"/>
                  </a:lnTo>
                  <a:lnTo>
                    <a:pt x="120000" y="44949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7B460">
                <a:alpha val="54901"/>
              </a:srgbClr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2896" y="2037"/>
              <a:ext cx="792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4849"/>
                  </a:moveTo>
                  <a:lnTo>
                    <a:pt x="0" y="120000"/>
                  </a:lnTo>
                  <a:lnTo>
                    <a:pt x="0" y="44949"/>
                  </a:lnTo>
                  <a:lnTo>
                    <a:pt x="119999" y="0"/>
                  </a:lnTo>
                  <a:lnTo>
                    <a:pt x="119999" y="74849"/>
                  </a:lnTo>
                  <a:close/>
                </a:path>
              </a:pathLst>
            </a:custGeom>
            <a:solidFill>
              <a:srgbClr val="07B460">
                <a:alpha val="54901"/>
              </a:srgbClr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2105" y="1820"/>
              <a:ext cx="1582" cy="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792"/>
                  </a:moveTo>
                  <a:lnTo>
                    <a:pt x="59962" y="120000"/>
                  </a:lnTo>
                  <a:lnTo>
                    <a:pt x="0" y="60792"/>
                  </a:lnTo>
                  <a:lnTo>
                    <a:pt x="0" y="59471"/>
                  </a:lnTo>
                  <a:lnTo>
                    <a:pt x="59962" y="0"/>
                  </a:lnTo>
                  <a:lnTo>
                    <a:pt x="120000" y="59471"/>
                  </a:lnTo>
                  <a:lnTo>
                    <a:pt x="120000" y="60792"/>
                  </a:lnTo>
                  <a:close/>
                </a:path>
              </a:pathLst>
            </a:custGeom>
            <a:solidFill>
              <a:srgbClr val="07B460">
                <a:alpha val="54901"/>
              </a:srgbClr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2300" y="1726"/>
              <a:ext cx="603" cy="4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9999"/>
                  </a:moveTo>
                  <a:lnTo>
                    <a:pt x="0" y="74901"/>
                  </a:lnTo>
                  <a:lnTo>
                    <a:pt x="0" y="0"/>
                  </a:lnTo>
                  <a:lnTo>
                    <a:pt x="120000" y="45098"/>
                  </a:lnTo>
                  <a:lnTo>
                    <a:pt x="120000" y="119999"/>
                  </a:lnTo>
                  <a:close/>
                </a:path>
              </a:pathLst>
            </a:custGeom>
            <a:solidFill>
              <a:srgbClr val="0774B6">
                <a:alpha val="54901"/>
              </a:srgbClr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2902" y="1726"/>
              <a:ext cx="603" cy="4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4901"/>
                  </a:moveTo>
                  <a:lnTo>
                    <a:pt x="0" y="119999"/>
                  </a:lnTo>
                  <a:lnTo>
                    <a:pt x="0" y="45098"/>
                  </a:lnTo>
                  <a:lnTo>
                    <a:pt x="120000" y="0"/>
                  </a:lnTo>
                  <a:lnTo>
                    <a:pt x="120000" y="74901"/>
                  </a:lnTo>
                  <a:close/>
                </a:path>
              </a:pathLst>
            </a:custGeom>
            <a:solidFill>
              <a:srgbClr val="0774B6">
                <a:alpha val="54901"/>
              </a:srgbClr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2300" y="1551"/>
              <a:ext cx="1205" cy="3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693"/>
                  </a:moveTo>
                  <a:lnTo>
                    <a:pt x="59950" y="120000"/>
                  </a:lnTo>
                  <a:lnTo>
                    <a:pt x="0" y="60693"/>
                  </a:lnTo>
                  <a:lnTo>
                    <a:pt x="0" y="59306"/>
                  </a:lnTo>
                  <a:lnTo>
                    <a:pt x="60049" y="0"/>
                  </a:lnTo>
                  <a:lnTo>
                    <a:pt x="120000" y="59306"/>
                  </a:lnTo>
                  <a:lnTo>
                    <a:pt x="120000" y="60693"/>
                  </a:lnTo>
                  <a:close/>
                </a:path>
              </a:pathLst>
            </a:custGeom>
            <a:solidFill>
              <a:srgbClr val="0774B6">
                <a:alpha val="54901"/>
              </a:srgbClr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86" name="Shape 586"/>
          <p:cNvSpPr txBox="1"/>
          <p:nvPr/>
        </p:nvSpPr>
        <p:spPr>
          <a:xfrm>
            <a:off x="3273841" y="1601647"/>
            <a:ext cx="2416406" cy="250031"/>
          </a:xfrm>
          <a:prstGeom prst="rect">
            <a:avLst/>
          </a:prstGeom>
          <a:noFill/>
          <a:ln>
            <a:noFill/>
          </a:ln>
        </p:spPr>
        <p:txBody>
          <a:bodyPr lIns="82125" tIns="41075" rIns="82125" bIns="41075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Онлайн-обучение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3249768" y="2465742"/>
            <a:ext cx="2416406" cy="250031"/>
          </a:xfrm>
          <a:prstGeom prst="rect">
            <a:avLst/>
          </a:prstGeom>
          <a:noFill/>
          <a:ln>
            <a:noFill/>
          </a:ln>
        </p:spPr>
        <p:txBody>
          <a:bodyPr lIns="82125" tIns="41075" rIns="82125" bIns="41075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Смешанное обучение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x="3011575" y="3439321"/>
            <a:ext cx="2825362" cy="572591"/>
          </a:xfrm>
          <a:prstGeom prst="rect">
            <a:avLst/>
          </a:prstGeom>
          <a:noFill/>
          <a:ln>
            <a:noFill/>
          </a:ln>
        </p:spPr>
        <p:txBody>
          <a:bodyPr lIns="82125" tIns="41075" rIns="82125" bIns="41075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Управление самостоятельной работой студентов</a:t>
            </a:r>
          </a:p>
        </p:txBody>
      </p:sp>
      <p:pic>
        <p:nvPicPr>
          <p:cNvPr id="590" name="Shape 5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33" y="4933119"/>
            <a:ext cx="4668600" cy="159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1" name="Shape 591"/>
          <p:cNvCxnSpPr/>
          <p:nvPr/>
        </p:nvCxnSpPr>
        <p:spPr>
          <a:xfrm rot="10800000">
            <a:off x="107505" y="618010"/>
            <a:ext cx="0" cy="4257995"/>
          </a:xfrm>
          <a:prstGeom prst="straightConnector1">
            <a:avLst/>
          </a:prstGeom>
          <a:noFill/>
          <a:ln w="38100" cap="flat" cmpd="sng">
            <a:solidFill>
              <a:srgbClr val="0090D4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92" name="Shape 592"/>
          <p:cNvSpPr txBox="1"/>
          <p:nvPr/>
        </p:nvSpPr>
        <p:spPr>
          <a:xfrm>
            <a:off x="2626150" y="2882339"/>
            <a:ext cx="1194555" cy="353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LMS Canv</a:t>
            </a: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2339752" y="1951259"/>
            <a:ext cx="1480952" cy="6924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Внешние платформы МООК</a:t>
            </a:r>
          </a:p>
        </p:txBody>
      </p:sp>
      <p:cxnSp>
        <p:nvCxnSpPr>
          <p:cNvPr id="594" name="Shape 594"/>
          <p:cNvCxnSpPr/>
          <p:nvPr/>
        </p:nvCxnSpPr>
        <p:spPr>
          <a:xfrm rot="10800000">
            <a:off x="3028616" y="3236281"/>
            <a:ext cx="0" cy="396078"/>
          </a:xfrm>
          <a:prstGeom prst="straightConnector1">
            <a:avLst/>
          </a:prstGeom>
          <a:noFill/>
          <a:ln w="19050" cap="flat" cmpd="sng">
            <a:solidFill>
              <a:srgbClr val="0774B6"/>
            </a:solidFill>
            <a:prstDash val="solid"/>
            <a:round/>
            <a:headEnd type="stealth" w="lg" len="lg"/>
            <a:tailEnd type="none" w="med" len="med"/>
          </a:ln>
        </p:spPr>
      </p:cxnSp>
      <p:cxnSp>
        <p:nvCxnSpPr>
          <p:cNvPr id="595" name="Shape 595"/>
          <p:cNvCxnSpPr/>
          <p:nvPr/>
        </p:nvCxnSpPr>
        <p:spPr>
          <a:xfrm rot="10800000">
            <a:off x="3028617" y="2590758"/>
            <a:ext cx="0" cy="341032"/>
          </a:xfrm>
          <a:prstGeom prst="straightConnector1">
            <a:avLst/>
          </a:prstGeom>
          <a:noFill/>
          <a:ln w="19050" cap="flat" cmpd="sng">
            <a:solidFill>
              <a:srgbClr val="0774B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96" name="Shape 596"/>
          <p:cNvCxnSpPr/>
          <p:nvPr/>
        </p:nvCxnSpPr>
        <p:spPr>
          <a:xfrm rot="10800000">
            <a:off x="2977823" y="1502309"/>
            <a:ext cx="0" cy="493377"/>
          </a:xfrm>
          <a:prstGeom prst="straightConnector1">
            <a:avLst/>
          </a:prstGeom>
          <a:noFill/>
          <a:ln w="19050" cap="flat" cmpd="sng">
            <a:solidFill>
              <a:srgbClr val="0774B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6697937" y="4299942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3600 курсов всего</a:t>
            </a:r>
            <a:br>
              <a:rPr lang="ru-RU" dirty="0" smtClean="0"/>
            </a:br>
            <a:r>
              <a:rPr lang="ru-RU" dirty="0" smtClean="0"/>
              <a:t> реализуется в </a:t>
            </a:r>
            <a:r>
              <a:rPr lang="ru-RU" dirty="0" err="1" smtClean="0"/>
              <a:t>МИСиС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24779" y="944661"/>
            <a:ext cx="25122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36 курсов </a:t>
            </a:r>
            <a:r>
              <a:rPr lang="ru-RU" dirty="0" err="1" smtClean="0"/>
              <a:t>МИСиС</a:t>
            </a:r>
            <a:r>
              <a:rPr lang="ru-RU" dirty="0" smtClean="0"/>
              <a:t> на НПОО</a:t>
            </a:r>
          </a:p>
          <a:p>
            <a:r>
              <a:rPr lang="ru-RU" dirty="0" smtClean="0"/>
              <a:t>*(65 курсов </a:t>
            </a:r>
            <a:r>
              <a:rPr lang="en-US" dirty="0" smtClean="0"/>
              <a:t>ASU,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1</a:t>
            </a:r>
            <a:r>
              <a:rPr lang="ru-RU" dirty="0" smtClean="0"/>
              <a:t>00 ВШЭ)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12472" y="2797700"/>
            <a:ext cx="1991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  <a:r>
              <a:rPr lang="ru-RU" dirty="0" smtClean="0"/>
              <a:t>2000 электронных </a:t>
            </a:r>
            <a:br>
              <a:rPr lang="ru-RU" dirty="0" smtClean="0"/>
            </a:br>
            <a:r>
              <a:rPr lang="ru-RU" dirty="0" smtClean="0"/>
              <a:t>курсов в </a:t>
            </a:r>
            <a:r>
              <a:rPr lang="en-US" dirty="0" smtClean="0"/>
              <a:t>LMS </a:t>
            </a:r>
            <a:r>
              <a:rPr lang="ru-RU" dirty="0" err="1" smtClean="0"/>
              <a:t>МИСиС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5672" y="3191097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LMS Canvas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3959" y="1094740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НПОО, </a:t>
            </a:r>
            <a:r>
              <a:rPr lang="en-US" dirty="0" err="1" smtClean="0"/>
              <a:t>eDx</a:t>
            </a:r>
            <a:r>
              <a:rPr lang="en-US" dirty="0" smtClean="0"/>
              <a:t>, Coursera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1159" y="2195536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/>
        </p:nvSpPr>
        <p:spPr>
          <a:xfrm>
            <a:off x="0" y="-11275"/>
            <a:ext cx="7911000" cy="566699"/>
          </a:xfrm>
          <a:prstGeom prst="rect">
            <a:avLst/>
          </a:prstGeom>
          <a:solidFill>
            <a:srgbClr val="0090D4"/>
          </a:solidFill>
          <a:ln>
            <a:noFill/>
          </a:ln>
        </p:spPr>
        <p:txBody>
          <a:bodyPr lIns="80000" tIns="40000" rIns="80000" bIns="40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chemeClr val="lt1"/>
                </a:solidFill>
                <a:sym typeface="Arial"/>
              </a:rPr>
              <a:t>Методические аспекты</a:t>
            </a:r>
            <a:endParaRPr lang="ru-RU"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Shape 550"/>
          <p:cNvPicPr preferRelativeResize="0"/>
          <p:nvPr/>
        </p:nvPicPr>
        <p:blipFill rotWithShape="1">
          <a:blip r:embed="rId3">
            <a:alphaModFix/>
          </a:blip>
          <a:srcRect r="16742" b="34788"/>
          <a:stretch/>
        </p:blipFill>
        <p:spPr>
          <a:xfrm>
            <a:off x="7999996" y="29979"/>
            <a:ext cx="1108500" cy="4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Shape 5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33" y="4933119"/>
            <a:ext cx="4668600" cy="1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9752" y="1500689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Вариативность материала</a:t>
            </a:r>
          </a:p>
          <a:p>
            <a:pPr marL="457200" indent="-457200">
              <a:buAutoNum type="arabicPeriod"/>
            </a:pP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Проектирование курса и использование </a:t>
            </a:r>
            <a:r>
              <a:rPr lang="en-US" sz="2000" dirty="0" smtClean="0"/>
              <a:t>Learning Management System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Настройка обратной связи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9955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/>
        </p:nvSpPr>
        <p:spPr>
          <a:xfrm>
            <a:off x="0" y="-11275"/>
            <a:ext cx="7911000" cy="566699"/>
          </a:xfrm>
          <a:prstGeom prst="rect">
            <a:avLst/>
          </a:prstGeom>
          <a:solidFill>
            <a:srgbClr val="0090D4"/>
          </a:solidFill>
          <a:ln>
            <a:noFill/>
          </a:ln>
        </p:spPr>
        <p:txBody>
          <a:bodyPr lIns="80000" tIns="40000" rIns="80000" bIns="40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-RU" sz="1800" b="1" dirty="0" smtClean="0">
                <a:solidFill>
                  <a:schemeClr val="lt1"/>
                </a:solidFill>
                <a:sym typeface="Arial"/>
              </a:rPr>
              <a:t>Ключевые тренды в преподавании и обучении</a:t>
            </a:r>
            <a:endParaRPr lang="ru-RU"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Shape 550"/>
          <p:cNvPicPr preferRelativeResize="0"/>
          <p:nvPr/>
        </p:nvPicPr>
        <p:blipFill rotWithShape="1">
          <a:blip r:embed="rId3">
            <a:alphaModFix/>
          </a:blip>
          <a:srcRect r="16742" b="34788"/>
          <a:stretch/>
        </p:blipFill>
        <p:spPr>
          <a:xfrm>
            <a:off x="7999996" y="29979"/>
            <a:ext cx="1108500" cy="4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Shape 5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33" y="4933119"/>
            <a:ext cx="4668600" cy="1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6022"/>
          <a:stretch/>
        </p:blipFill>
        <p:spPr>
          <a:xfrm>
            <a:off x="428332" y="597408"/>
            <a:ext cx="8182267" cy="43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3"/>
          <p:cNvSpPr>
            <a:spLocks noGrp="1"/>
          </p:cNvSpPr>
          <p:nvPr>
            <p:ph type="title"/>
          </p:nvPr>
        </p:nvSpPr>
        <p:spPr>
          <a:xfrm>
            <a:off x="302674" y="598383"/>
            <a:ext cx="5761617" cy="612425"/>
          </a:xfrm>
        </p:spPr>
        <p:txBody>
          <a:bodyPr/>
          <a:lstStyle/>
          <a:p>
            <a:pPr eaLnBrk="1" hangingPunct="1"/>
            <a:r>
              <a:rPr lang="ru-RU" altLang="ru-RU" sz="2200">
                <a:latin typeface="ArialMT"/>
              </a:rPr>
              <a:t>Спасибо за внимание</a:t>
            </a:r>
            <a:br>
              <a:rPr lang="ru-RU" altLang="ru-RU" sz="2200">
                <a:latin typeface="ArialMT"/>
              </a:rPr>
            </a:br>
            <a:r>
              <a:rPr lang="en-US" altLang="ru-RU" sz="2200">
                <a:latin typeface="ArialMT"/>
              </a:rPr>
              <a:t>Thank you for attention</a:t>
            </a:r>
            <a:endParaRPr lang="ru-RU" altLang="ru-RU" sz="2200">
              <a:latin typeface="ArialMT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51869" y="1329620"/>
            <a:ext cx="6361560" cy="246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243" tIns="31122" rIns="62243" bIns="31122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solidFill>
                  <a:srgbClr val="6D6E70"/>
                </a:solidFill>
                <a:latin typeface="ArialMT"/>
              </a:rPr>
              <a:t>Федеральное государственное</a:t>
            </a:r>
          </a:p>
          <a:p>
            <a:pPr eaLnBrk="1" hangingPunct="1"/>
            <a:r>
              <a:rPr lang="ru-RU" altLang="ru-RU" sz="1000" dirty="0">
                <a:solidFill>
                  <a:srgbClr val="6D6E70"/>
                </a:solidFill>
                <a:latin typeface="ArialMT"/>
              </a:rPr>
              <a:t>автономное образовательное учреждение</a:t>
            </a:r>
          </a:p>
          <a:p>
            <a:pPr eaLnBrk="1" hangingPunct="1"/>
            <a:r>
              <a:rPr lang="ru-RU" altLang="ru-RU" sz="1000" dirty="0">
                <a:solidFill>
                  <a:srgbClr val="6D6E70"/>
                </a:solidFill>
                <a:latin typeface="ArialMT"/>
              </a:rPr>
              <a:t>высшего образования</a:t>
            </a:r>
          </a:p>
          <a:p>
            <a:pPr eaLnBrk="1" hangingPunct="1"/>
            <a:endParaRPr lang="ru-RU" altLang="ru-RU" sz="1000" dirty="0">
              <a:solidFill>
                <a:srgbClr val="6D6E70"/>
              </a:solidFill>
              <a:latin typeface="ArialMT"/>
            </a:endParaRPr>
          </a:p>
          <a:p>
            <a:pPr eaLnBrk="1" hangingPunct="1"/>
            <a:endParaRPr lang="ru-RU" altLang="ru-RU" sz="1000" dirty="0">
              <a:solidFill>
                <a:srgbClr val="6D6E70"/>
              </a:solidFill>
              <a:latin typeface="ArialMT"/>
            </a:endParaRPr>
          </a:p>
          <a:p>
            <a:pPr eaLnBrk="1" hangingPunct="1"/>
            <a:r>
              <a:rPr lang="ru-RU" altLang="ru-RU" sz="2500" dirty="0">
                <a:solidFill>
                  <a:srgbClr val="6D6E70"/>
                </a:solidFill>
                <a:latin typeface="ArialMT"/>
              </a:rPr>
              <a:t>Национальный исследовательский технологический университет «МИСиС»</a:t>
            </a:r>
          </a:p>
          <a:p>
            <a:pPr eaLnBrk="1" hangingPunct="1"/>
            <a:endParaRPr lang="en-US" altLang="ru-RU" sz="1600" dirty="0">
              <a:solidFill>
                <a:srgbClr val="6D6E70"/>
              </a:solidFill>
              <a:latin typeface="ArialMT"/>
            </a:endParaRPr>
          </a:p>
          <a:p>
            <a:pPr eaLnBrk="1" hangingPunct="1"/>
            <a:endParaRPr lang="en-US" altLang="ru-RU" sz="1600" dirty="0">
              <a:solidFill>
                <a:srgbClr val="6D6E70"/>
              </a:solidFill>
              <a:latin typeface="ArialMT"/>
            </a:endParaRPr>
          </a:p>
          <a:p>
            <a:pPr eaLnBrk="1" hangingPunct="1"/>
            <a:r>
              <a:rPr lang="ru-RU" altLang="ru-RU" sz="1200" dirty="0">
                <a:solidFill>
                  <a:srgbClr val="6D6E70"/>
                </a:solidFill>
                <a:latin typeface="ArialMT"/>
              </a:rPr>
              <a:t>Ленинский проспект, дом 4</a:t>
            </a:r>
          </a:p>
          <a:p>
            <a:pPr eaLnBrk="1" hangingPunct="1"/>
            <a:r>
              <a:rPr lang="ru-RU" altLang="ru-RU" sz="1200" dirty="0">
                <a:solidFill>
                  <a:srgbClr val="6D6E70"/>
                </a:solidFill>
                <a:latin typeface="ArialMT"/>
              </a:rPr>
              <a:t>Москва, 119049</a:t>
            </a:r>
          </a:p>
        </p:txBody>
      </p:sp>
      <p:pic>
        <p:nvPicPr>
          <p:cNvPr id="5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19" y="79612"/>
            <a:ext cx="508067" cy="4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94" y="534838"/>
            <a:ext cx="5124091" cy="47732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ешаемые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80" y="1184694"/>
            <a:ext cx="7591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1) Контроль за образовательным процессом</a:t>
            </a:r>
          </a:p>
          <a:p>
            <a:r>
              <a:rPr lang="ru-RU" sz="2000" dirty="0" smtClean="0"/>
              <a:t>2) Нормативное регулирование</a:t>
            </a:r>
          </a:p>
          <a:p>
            <a:r>
              <a:rPr lang="ru-RU" sz="2000" dirty="0" smtClean="0"/>
              <a:t>3) Помощь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64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80" y="69679"/>
            <a:ext cx="7237427" cy="310217"/>
          </a:xfrm>
        </p:spPr>
        <p:txBody>
          <a:bodyPr/>
          <a:lstStyle/>
          <a:p>
            <a:pPr algn="ctr"/>
            <a:r>
              <a:rPr lang="ru-RU" dirty="0" smtClean="0"/>
              <a:t>Контроль за происходящим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979" y="379896"/>
            <a:ext cx="879150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 от преподавателей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029"/>
          <a:stretch/>
        </p:blipFill>
        <p:spPr>
          <a:xfrm>
            <a:off x="266979" y="755448"/>
            <a:ext cx="8383919" cy="43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80" y="69679"/>
            <a:ext cx="7237427" cy="310217"/>
          </a:xfrm>
        </p:spPr>
        <p:txBody>
          <a:bodyPr/>
          <a:lstStyle/>
          <a:p>
            <a:pPr algn="ctr"/>
            <a:r>
              <a:rPr lang="ru-RU" dirty="0" smtClean="0"/>
              <a:t>Контроль за происходящим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979" y="379896"/>
            <a:ext cx="879150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 от студентов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768592"/>
            <a:ext cx="6948599" cy="40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80" y="69679"/>
            <a:ext cx="7237427" cy="310217"/>
          </a:xfrm>
        </p:spPr>
        <p:txBody>
          <a:bodyPr/>
          <a:lstStyle/>
          <a:p>
            <a:pPr algn="ctr"/>
            <a:r>
              <a:rPr lang="ru-RU" dirty="0" smtClean="0"/>
              <a:t>Контроль за происходящим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979" y="379896"/>
            <a:ext cx="879150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 от студентов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2" r="3830" b="27348"/>
          <a:stretch/>
        </p:blipFill>
        <p:spPr>
          <a:xfrm>
            <a:off x="194595" y="768592"/>
            <a:ext cx="3767805" cy="4126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4784" y="527944"/>
            <a:ext cx="4572000" cy="41395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 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курс </a:t>
            </a:r>
            <a:r>
              <a:rPr lang="ru-RU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ИНМиН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Скажу так: у нас всего 4 предмета сейчас. Только один преподаватель ведет лекции по скайпу). </a:t>
            </a:r>
            <a:b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 преподавателя присылают сканы лекций и </a:t>
            </a:r>
            <a:r>
              <a:rPr lang="ru-RU" sz="12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высылают </a:t>
            </a:r>
            <a:r>
              <a:rPr lang="ru-RU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кр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Один высылает только </a:t>
            </a:r>
            <a:r>
              <a:rPr lang="ru-RU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кр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типо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искать инфу мы должны сами...). В таком формате очень тяжело с профильными предметами, поскольку далеко не все темы понятны и нужны консультации преподавателей...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Горный институт </a:t>
            </a:r>
            <a:endParaRPr lang="en-US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Все пары проходят в </a:t>
            </a:r>
            <a:r>
              <a:rPr lang="ru-RU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соотвествии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с расписанием, но задают слишком много домашних заданий, мы сидим за компьютером весь день и до поздней </a:t>
            </a:r>
            <a:r>
              <a:rPr lang="ru-RU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ночи.Сроки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выполнения </a:t>
            </a:r>
            <a:r>
              <a:rPr lang="ru-RU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дз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маленькие, у многих проблемы со связью, интерном, разницей во времени. Многое не понятно и приходится разбираться с заданиями самостоятельно. Некоторые преподаватели, кажется, не подозревают, что помимо его предмета, есть ещё и другие. </a:t>
            </a:r>
            <a:b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Занимаемся самообразованием и ничего не успеваем.</a:t>
            </a:r>
            <a:endParaRPr lang="en-US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Преподаватель </a:t>
            </a:r>
            <a:r>
              <a:rPr lang="ru-RU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Хапаева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, «она мало того что забила на нас, так еще и работы ей прислать невозможно в </a:t>
            </a:r>
            <a:r>
              <a:rPr lang="ru-RU" sz="12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канвасе</a:t>
            </a:r>
            <a:r>
              <a:rPr lang="ru-RU" sz="1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. Всё бы круто, если бы она нам потом точно зачеты всем поставила, а тут нет гарантии»</a:t>
            </a:r>
            <a:endParaRPr lang="en-US" sz="1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1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80" y="69679"/>
            <a:ext cx="7237427" cy="310217"/>
          </a:xfrm>
        </p:spPr>
        <p:txBody>
          <a:bodyPr/>
          <a:lstStyle/>
          <a:p>
            <a:pPr algn="ctr"/>
            <a:r>
              <a:rPr lang="ru-RU" dirty="0" smtClean="0"/>
              <a:t>Контроль за происходящим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979" y="379896"/>
            <a:ext cx="879150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Ликвидация задолженностей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307" y="1131448"/>
            <a:ext cx="86217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По всем массовым дисциплинам (дисциплинам ИБО) размещена информация о пересдачах и доведена через кураторов. По каждой дисциплине создан соответствующий курс </a:t>
            </a:r>
            <a:r>
              <a:rPr lang="ru-RU" sz="1800" dirty="0" err="1"/>
              <a:t>канвас</a:t>
            </a:r>
            <a:r>
              <a:rPr lang="ru-RU" sz="1800" dirty="0"/>
              <a:t>, где студенты уже могут напрямую общаться с преподавателями. Там же будет выдаваться индивидуальное задание, исходя из количества пропущенных контрольных мероприятий конкретным студентом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r>
              <a:rPr lang="ru-RU" sz="1800" dirty="0"/>
              <a:t>+ Организованы </a:t>
            </a:r>
            <a:r>
              <a:rPr lang="ru-RU" sz="1800" dirty="0" smtClean="0"/>
              <a:t>доп. занятия </a:t>
            </a:r>
            <a:r>
              <a:rPr lang="ru-RU" sz="1800" dirty="0"/>
              <a:t>и консультации по физике, математике и химии. Есть спрос у студентов + компенсируются занятия, которые могли пропасть в период перехода на ДО и из-за технических сбоев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r>
              <a:rPr lang="ru-RU" sz="1800" u="sng" dirty="0">
                <a:hlinkClick r:id="rId2"/>
              </a:rPr>
              <a:t>https://misis.ru/students/likvidacia/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632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A4F8EF-DFBB-4AA0-9B17-3E7D55C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118447"/>
            <a:ext cx="5985431" cy="310217"/>
          </a:xfrm>
        </p:spPr>
        <p:txBody>
          <a:bodyPr/>
          <a:lstStyle/>
          <a:p>
            <a:pPr algn="ctr"/>
            <a:r>
              <a:rPr lang="ru-RU" dirty="0" smtClean="0"/>
              <a:t>Нормативное регулирование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358" y="1088730"/>
            <a:ext cx="7591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Сессия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Защита ВКР (</a:t>
            </a:r>
            <a:r>
              <a:rPr lang="ru-RU" sz="1600" dirty="0" err="1" smtClean="0">
                <a:solidFill>
                  <a:srgbClr val="002060"/>
                </a:solidFill>
              </a:rPr>
              <a:t>гос</a:t>
            </a:r>
            <a:r>
              <a:rPr lang="ru-RU" sz="1600" dirty="0" smtClean="0">
                <a:solidFill>
                  <a:srgbClr val="002060"/>
                </a:solidFill>
              </a:rPr>
              <a:t> экзамены)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Номенклатура дел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Практики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НИТУ МИСиС РУС">
  <a:themeElements>
    <a:clrScheme name="MISIS Full Colors">
      <a:dk1>
        <a:srgbClr val="009FDF"/>
      </a:dk1>
      <a:lt1>
        <a:srgbClr val="FFFFFF"/>
      </a:lt1>
      <a:dk2>
        <a:srgbClr val="4C4C4C"/>
      </a:dk2>
      <a:lt2>
        <a:srgbClr val="FFFFFF"/>
      </a:lt2>
      <a:accent1>
        <a:srgbClr val="009FDF"/>
      </a:accent1>
      <a:accent2>
        <a:srgbClr val="407EC9"/>
      </a:accent2>
      <a:accent3>
        <a:srgbClr val="9595D2"/>
      </a:accent3>
      <a:accent4>
        <a:srgbClr val="009CA6"/>
      </a:accent4>
      <a:accent5>
        <a:srgbClr val="6CC249"/>
      </a:accent5>
      <a:accent6>
        <a:srgbClr val="F2A900"/>
      </a:accent6>
      <a:hlink>
        <a:srgbClr val="0033A0"/>
      </a:hlink>
      <a:folHlink>
        <a:srgbClr val="00187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3" id="{FF2B23B0-7C6F-BA48-BA19-EB47D1BB6205}" vid="{6830C127-E40E-5E4D-BD4B-B8AE6217D6D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18444</TotalTime>
  <Words>1770</Words>
  <Application>Microsoft Office PowerPoint</Application>
  <PresentationFormat>Экран (16:9)</PresentationFormat>
  <Paragraphs>355</Paragraphs>
  <Slides>34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.AppleSystemUIFont</vt:lpstr>
      <vt:lpstr>Arial</vt:lpstr>
      <vt:lpstr>ArialMT</vt:lpstr>
      <vt:lpstr>Calibri</vt:lpstr>
      <vt:lpstr>Cambria</vt:lpstr>
      <vt:lpstr>Lato</vt:lpstr>
      <vt:lpstr>MS Mincho</vt:lpstr>
      <vt:lpstr>Times New Roman</vt:lpstr>
      <vt:lpstr>webnar</vt:lpstr>
      <vt:lpstr>webnar</vt:lpstr>
      <vt:lpstr>Wingdings</vt:lpstr>
      <vt:lpstr>Шаблон Презентации НИТУ МИСиС РУС</vt:lpstr>
      <vt:lpstr>Аварийный переход на дистанционное обучение:   какие элементы останутся в дальнейшем</vt:lpstr>
      <vt:lpstr>Мировая повестка</vt:lpstr>
      <vt:lpstr>Презентация PowerPoint</vt:lpstr>
      <vt:lpstr>Аварийно решаемые задачи</vt:lpstr>
      <vt:lpstr>Контроль за происходящим</vt:lpstr>
      <vt:lpstr>Контроль за происходящим</vt:lpstr>
      <vt:lpstr>Контроль за происходящим</vt:lpstr>
      <vt:lpstr>Контроль за происходящим</vt:lpstr>
      <vt:lpstr>Нормативное регулирование</vt:lpstr>
      <vt:lpstr>Нормативное регулирование</vt:lpstr>
      <vt:lpstr>Нормативное регулирование</vt:lpstr>
      <vt:lpstr>Помощь</vt:lpstr>
      <vt:lpstr>Помощь</vt:lpstr>
      <vt:lpstr>Помощь</vt:lpstr>
      <vt:lpstr>Помощь</vt:lpstr>
      <vt:lpstr>Учебно-методические</vt:lpstr>
      <vt:lpstr>Задачи на будущее</vt:lpstr>
      <vt:lpstr>Сессия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Итоговая государственная аттестация</vt:lpstr>
      <vt:lpstr>Итоговая государственная аттестация</vt:lpstr>
      <vt:lpstr>Аудит практик.</vt:lpstr>
      <vt:lpstr>Плановое прохождение практики по институтам в 2019-2020 уч.г.  (в соответствии с графиком учебного процесса)</vt:lpstr>
      <vt:lpstr>Проведение практики в условиях пандемии, срез на начало мая</vt:lpstr>
      <vt:lpstr>Практика</vt:lpstr>
      <vt:lpstr>Аудит курсов.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Александр Волков</cp:lastModifiedBy>
  <cp:revision>549</cp:revision>
  <cp:lastPrinted>2019-09-09T15:26:41Z</cp:lastPrinted>
  <dcterms:created xsi:type="dcterms:W3CDTF">2017-11-03T14:22:57Z</dcterms:created>
  <dcterms:modified xsi:type="dcterms:W3CDTF">2020-05-27T05:54:07Z</dcterms:modified>
</cp:coreProperties>
</file>