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9" r:id="rId2"/>
    <p:sldId id="377" r:id="rId3"/>
    <p:sldId id="376" r:id="rId4"/>
    <p:sldId id="368" r:id="rId5"/>
    <p:sldId id="375" r:id="rId6"/>
    <p:sldId id="374" r:id="rId7"/>
    <p:sldId id="379" r:id="rId8"/>
    <p:sldId id="378" r:id="rId9"/>
    <p:sldId id="271" r:id="rId10"/>
  </p:sldIdLst>
  <p:sldSz cx="9144000" cy="5143500" type="screen16x9"/>
  <p:notesSz cx="9928225" cy="6797675"/>
  <p:defaultTextStyle>
    <a:defPPr>
      <a:defRPr lang="ru-RU"/>
    </a:defPPr>
    <a:lvl1pPr marL="0" algn="l" defTabSz="68573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42867" algn="l" defTabSz="68573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85733" algn="l" defTabSz="68573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028600" algn="l" defTabSz="68573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71467" algn="l" defTabSz="68573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714333" algn="l" defTabSz="68573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057200" algn="l" defTabSz="68573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400067" algn="l" defTabSz="68573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742934" algn="l" defTabSz="68573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4230" userDrawn="1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  <p15:guide id="5" pos="42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25252"/>
    <a:srgbClr val="0096DE"/>
    <a:srgbClr val="E6EEF7"/>
    <a:srgbClr val="CCECFF"/>
    <a:srgbClr val="E7F0F9"/>
    <a:srgbClr val="CBDFF3"/>
    <a:srgbClr val="FFFFFF"/>
    <a:srgbClr val="FF99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4" autoAdjust="0"/>
    <p:restoredTop sz="99781" autoAdjust="0"/>
  </p:normalViewPr>
  <p:slideViewPr>
    <p:cSldViewPr snapToGrid="0" snapToObjects="1" showGuides="1">
      <p:cViewPr varScale="1">
        <p:scale>
          <a:sx n="116" d="100"/>
          <a:sy n="116" d="100"/>
        </p:scale>
        <p:origin x="682" y="77"/>
      </p:cViewPr>
      <p:guideLst>
        <p:guide orient="horz" pos="2381"/>
        <p:guide pos="4230"/>
        <p:guide orient="horz" pos="1620"/>
        <p:guide pos="2880"/>
        <p:guide pos="42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313" cy="34021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5" y="0"/>
            <a:ext cx="4303313" cy="34021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D8096C3-983D-41A2-8448-9B7B7745A487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378"/>
            <a:ext cx="4303313" cy="34021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5" y="6456378"/>
            <a:ext cx="4303313" cy="34021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DBD403DD-E5DF-40AB-A38D-5AC335CB7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056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4302230" cy="341064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703" y="1"/>
            <a:ext cx="4302230" cy="341064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DC1ACB55-AB18-6C4E-AD86-E154BAC027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9875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4" y="3271384"/>
            <a:ext cx="7942580" cy="2676585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6456616"/>
            <a:ext cx="4302230" cy="341063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703" y="6456616"/>
            <a:ext cx="4302230" cy="341063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B9ED3FC1-79A4-FF47-AFA1-33D22DB2A7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13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3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67" algn="l" defTabSz="68573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33" algn="l" defTabSz="68573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00" algn="l" defTabSz="68573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467" algn="l" defTabSz="68573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333" algn="l" defTabSz="68573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00" algn="l" defTabSz="68573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067" algn="l" defTabSz="68573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934" algn="l" defTabSz="68573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D3FC1-79A4-FF47-AFA1-33D22DB2A74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44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651" y="2939269"/>
            <a:ext cx="5762698" cy="1224568"/>
          </a:xfrm>
        </p:spPr>
        <p:txBody>
          <a:bodyPr anchor="t" anchorCtr="0"/>
          <a:lstStyle>
            <a:lvl1pPr>
              <a:defRPr sz="19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0651" y="4286970"/>
            <a:ext cx="5762698" cy="612424"/>
          </a:xfrm>
        </p:spPr>
        <p:txBody>
          <a:bodyPr/>
          <a:lstStyle>
            <a:lvl1pPr marL="0" indent="0">
              <a:buNone/>
              <a:defRPr sz="700">
                <a:solidFill>
                  <a:schemeClr val="bg1"/>
                </a:solidFill>
              </a:defRPr>
            </a:lvl1pPr>
            <a:lvl2pPr marL="3427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54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83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09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38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66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18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8" name="Изображение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651" y="244106"/>
            <a:ext cx="1371892" cy="642883"/>
          </a:xfrm>
          <a:prstGeom prst="rect">
            <a:avLst/>
          </a:prstGeom>
        </p:spPr>
      </p:pic>
      <p:sp>
        <p:nvSpPr>
          <p:cNvPr id="9" name="Прямоугольник 8"/>
          <p:cNvSpPr/>
          <p:nvPr userDrawn="1"/>
        </p:nvSpPr>
        <p:spPr>
          <a:xfrm>
            <a:off x="1691927" y="1224168"/>
            <a:ext cx="5761422" cy="14696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2243" tIns="31122" rIns="62243" bIns="31122"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5735504" y="1346374"/>
            <a:ext cx="369601" cy="1347165"/>
          </a:xfrm>
          <a:prstGeom prst="rect">
            <a:avLst/>
          </a:prstGeom>
          <a:solidFill>
            <a:srgbClr val="CFEA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2243" tIns="31122" rIns="62243" bIns="31122"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6105753" y="1346638"/>
            <a:ext cx="612838" cy="1347165"/>
          </a:xfrm>
          <a:prstGeom prst="rect">
            <a:avLst/>
          </a:prstGeom>
          <a:solidFill>
            <a:srgbClr val="BBE4F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2243" tIns="31122" rIns="62243" bIns="31122"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6718591" y="1346638"/>
            <a:ext cx="122568" cy="1347165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2243" tIns="31122" rIns="62243" bIns="31122"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6841159" y="1346638"/>
            <a:ext cx="612838" cy="1347165"/>
          </a:xfrm>
          <a:prstGeom prst="rect">
            <a:avLst/>
          </a:prstGeom>
          <a:solidFill>
            <a:srgbClr val="81D0F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2243" tIns="31122" rIns="62243" bIns="31122"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7453997" y="1346638"/>
            <a:ext cx="1690003" cy="1347165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2243" tIns="31122" rIns="62243" bIns="31122" rtlCol="0" anchor="ctr"/>
          <a:lstStyle/>
          <a:p>
            <a:pPr algn="ctr"/>
            <a:endParaRPr lang="ru-RU"/>
          </a:p>
        </p:txBody>
      </p:sp>
      <p:grpSp>
        <p:nvGrpSpPr>
          <p:cNvPr id="16" name="Группа 15"/>
          <p:cNvGrpSpPr/>
          <p:nvPr userDrawn="1"/>
        </p:nvGrpSpPr>
        <p:grpSpPr>
          <a:xfrm>
            <a:off x="1691928" y="1101698"/>
            <a:ext cx="3309327" cy="122470"/>
            <a:chOff x="2196000" y="1620000"/>
            <a:chExt cx="4860000" cy="180000"/>
          </a:xfrm>
        </p:grpSpPr>
        <p:sp>
          <p:nvSpPr>
            <p:cNvPr id="17" name="Прямоугольник 16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Рисунок 33"/>
          <p:cNvSpPr>
            <a:spLocks noGrp="1"/>
          </p:cNvSpPr>
          <p:nvPr>
            <p:ph type="pic" sz="quarter" idx="10"/>
          </p:nvPr>
        </p:nvSpPr>
        <p:spPr>
          <a:xfrm>
            <a:off x="1690651" y="1346374"/>
            <a:ext cx="5025275" cy="1347165"/>
          </a:xfrm>
        </p:spPr>
        <p:txBody>
          <a:bodyPr/>
          <a:lstStyle/>
          <a:p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80191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EFD7-A0BF-42ED-B5C4-40251309D5BE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F5B95A-C15C-4065-A759-434EB1183537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954725" y="5024040"/>
            <a:ext cx="4157671" cy="122418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24"/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24"/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24"/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24"/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24"/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24"/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24"/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24"/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24"/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954725" y="1347416"/>
            <a:ext cx="7237427" cy="3550126"/>
          </a:xfrm>
        </p:spPr>
        <p:txBody>
          <a:bodyPr numCol="3" spcCol="1224000"/>
          <a:lstStyle>
            <a:lvl1pPr marL="0" marR="0" indent="-244836" algn="l" defTabSz="3546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8"/>
              </a:spcAft>
              <a:buClrTx/>
              <a:buSzTx/>
              <a:buFont typeface="Wingdings" charset="2"/>
              <a:buAutoNum type="arabicPlain"/>
              <a:tabLst/>
              <a:defRPr sz="816" kern="1200"/>
            </a:lvl1pPr>
            <a:lvl2pPr marL="155471" indent="-155471">
              <a:buFont typeface="Wingdings" charset="2"/>
              <a:buAutoNum type="arabicPlain"/>
              <a:defRPr/>
            </a:lvl2pPr>
            <a:lvl3pPr marL="278552" indent="-155471">
              <a:buFont typeface="Wingdings" charset="2"/>
              <a:buAutoNum type="arabicPlain"/>
              <a:defRPr/>
            </a:lvl3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73608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Шмуц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0" y="2081719"/>
            <a:ext cx="9144000" cy="3061739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2243" tIns="31122" rIns="62243" bIns="31122"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1690651" y="5025887"/>
            <a:ext cx="3309327" cy="122470"/>
            <a:chOff x="2196000" y="1620000"/>
            <a:chExt cx="4860000" cy="180000"/>
          </a:xfrm>
        </p:grpSpPr>
        <p:sp>
          <p:nvSpPr>
            <p:cNvPr id="7" name="Прямоугольник 6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Прямоугольник 15"/>
          <p:cNvSpPr/>
          <p:nvPr userDrawn="1"/>
        </p:nvSpPr>
        <p:spPr>
          <a:xfrm>
            <a:off x="0" y="1469371"/>
            <a:ext cx="8188415" cy="612348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2243" tIns="31122" rIns="62243" bIns="31122"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651" y="2939269"/>
            <a:ext cx="5762698" cy="12245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НИТУ «МИСиС» / 2018</a:t>
            </a: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0" y="1346902"/>
            <a:ext cx="5736933" cy="122470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2243" tIns="31122" rIns="62243" bIns="31122" rtlCol="0" anchor="ctr"/>
          <a:lstStyle/>
          <a:p>
            <a:pPr algn="ctr"/>
            <a:endParaRPr lang="ru-RU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2"/>
          </p:nvPr>
        </p:nvSpPr>
        <p:spPr>
          <a:xfrm>
            <a:off x="1690651" y="4286970"/>
            <a:ext cx="5762698" cy="612424"/>
          </a:xfr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3198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5586" y="1346902"/>
            <a:ext cx="3559264" cy="281693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1996" y="1346903"/>
            <a:ext cx="3556420" cy="28169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НИТУ «МИСиС» /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54F6-D154-1F41-B48C-5016C1B96344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Изображение 7" descr="MISIS 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84" y="4281314"/>
            <a:ext cx="1033589" cy="481126"/>
          </a:xfrm>
          <a:prstGeom prst="rect">
            <a:avLst/>
          </a:prstGeom>
        </p:spPr>
      </p:pic>
      <p:grpSp>
        <p:nvGrpSpPr>
          <p:cNvPr id="9" name="Группа 8"/>
          <p:cNvGrpSpPr/>
          <p:nvPr userDrawn="1"/>
        </p:nvGrpSpPr>
        <p:grpSpPr>
          <a:xfrm>
            <a:off x="955585" y="5021030"/>
            <a:ext cx="3309327" cy="122470"/>
            <a:chOff x="2196000" y="1620000"/>
            <a:chExt cx="4860000" cy="180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12085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5585" y="612425"/>
            <a:ext cx="4278514" cy="612424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НИТУ «МИСиС» / 2018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6154F6-D154-1F41-B48C-5016C1B9634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5" name="Изображение 4" descr="MISIS 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84" y="4281314"/>
            <a:ext cx="1033589" cy="481126"/>
          </a:xfrm>
          <a:prstGeom prst="rect">
            <a:avLst/>
          </a:prstGeom>
        </p:spPr>
      </p:pic>
      <p:grpSp>
        <p:nvGrpSpPr>
          <p:cNvPr id="6" name="Группа 5"/>
          <p:cNvGrpSpPr/>
          <p:nvPr userDrawn="1"/>
        </p:nvGrpSpPr>
        <p:grpSpPr>
          <a:xfrm>
            <a:off x="955585" y="5021030"/>
            <a:ext cx="3309327" cy="122470"/>
            <a:chOff x="2196000" y="1620000"/>
            <a:chExt cx="4860000" cy="180000"/>
          </a:xfrm>
        </p:grpSpPr>
        <p:sp>
          <p:nvSpPr>
            <p:cNvPr id="7" name="Прямоугольник 6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Объект 16"/>
          <p:cNvSpPr>
            <a:spLocks noGrp="1"/>
          </p:cNvSpPr>
          <p:nvPr>
            <p:ph sz="quarter" idx="12"/>
          </p:nvPr>
        </p:nvSpPr>
        <p:spPr>
          <a:xfrm>
            <a:off x="955585" y="1346902"/>
            <a:ext cx="4278514" cy="281693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9" name="Объект 18"/>
          <p:cNvSpPr>
            <a:spLocks noGrp="1"/>
          </p:cNvSpPr>
          <p:nvPr>
            <p:ph sz="quarter" idx="13"/>
          </p:nvPr>
        </p:nvSpPr>
        <p:spPr>
          <a:xfrm>
            <a:off x="5367060" y="612425"/>
            <a:ext cx="2821355" cy="35514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5760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НИТУ «МИСиС» / 2018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6154F6-D154-1F41-B48C-5016C1B9634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5" name="Изображение 4" descr="MISIS 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84" y="4281314"/>
            <a:ext cx="1033589" cy="481126"/>
          </a:xfrm>
          <a:prstGeom prst="rect">
            <a:avLst/>
          </a:prstGeom>
        </p:spPr>
      </p:pic>
      <p:grpSp>
        <p:nvGrpSpPr>
          <p:cNvPr id="6" name="Группа 5"/>
          <p:cNvGrpSpPr/>
          <p:nvPr userDrawn="1"/>
        </p:nvGrpSpPr>
        <p:grpSpPr>
          <a:xfrm>
            <a:off x="955585" y="5021030"/>
            <a:ext cx="3309327" cy="122470"/>
            <a:chOff x="2196000" y="1620000"/>
            <a:chExt cx="4860000" cy="180000"/>
          </a:xfrm>
        </p:grpSpPr>
        <p:sp>
          <p:nvSpPr>
            <p:cNvPr id="7" name="Прямоугольник 6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Объект 16"/>
          <p:cNvSpPr>
            <a:spLocks noGrp="1"/>
          </p:cNvSpPr>
          <p:nvPr>
            <p:ph sz="quarter" idx="12"/>
          </p:nvPr>
        </p:nvSpPr>
        <p:spPr>
          <a:xfrm>
            <a:off x="955586" y="1346902"/>
            <a:ext cx="4278514" cy="281693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9" name="Объект 18"/>
          <p:cNvSpPr>
            <a:spLocks noGrp="1"/>
          </p:cNvSpPr>
          <p:nvPr>
            <p:ph sz="quarter" idx="13"/>
          </p:nvPr>
        </p:nvSpPr>
        <p:spPr>
          <a:xfrm>
            <a:off x="5367060" y="1346902"/>
            <a:ext cx="2821355" cy="13469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21" name="Объект 20"/>
          <p:cNvSpPr>
            <a:spLocks noGrp="1"/>
          </p:cNvSpPr>
          <p:nvPr>
            <p:ph sz="quarter" idx="14"/>
          </p:nvPr>
        </p:nvSpPr>
        <p:spPr>
          <a:xfrm>
            <a:off x="5367060" y="2816936"/>
            <a:ext cx="2821355" cy="134690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6092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Один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НИТУ «МИСиС» /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54F6-D154-1F41-B48C-5016C1B96344}" type="slidenum">
              <a:rPr lang="ru-RU" smtClean="0"/>
              <a:t>‹#›</a:t>
            </a:fld>
            <a:endParaRPr lang="ru-RU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955585" y="5021030"/>
            <a:ext cx="3309327" cy="122470"/>
            <a:chOff x="2196000" y="1620000"/>
            <a:chExt cx="4860000" cy="180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569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дин объект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НИТУ «МИСиС» / 2018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6154F6-D154-1F41-B48C-5016C1B9634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5" name="Изображение 4" descr="MISIS 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84" y="4281314"/>
            <a:ext cx="1033589" cy="481126"/>
          </a:xfrm>
          <a:prstGeom prst="rect">
            <a:avLst/>
          </a:prstGeom>
        </p:spPr>
      </p:pic>
      <p:grpSp>
        <p:nvGrpSpPr>
          <p:cNvPr id="6" name="Группа 5"/>
          <p:cNvGrpSpPr/>
          <p:nvPr userDrawn="1"/>
        </p:nvGrpSpPr>
        <p:grpSpPr>
          <a:xfrm>
            <a:off x="955585" y="5021030"/>
            <a:ext cx="3309327" cy="122470"/>
            <a:chOff x="2196000" y="1620000"/>
            <a:chExt cx="4860000" cy="180000"/>
          </a:xfrm>
        </p:grpSpPr>
        <p:sp>
          <p:nvSpPr>
            <p:cNvPr id="7" name="Прямоугольник 6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Объект 16"/>
          <p:cNvSpPr>
            <a:spLocks noGrp="1"/>
          </p:cNvSpPr>
          <p:nvPr>
            <p:ph sz="quarter" idx="12"/>
          </p:nvPr>
        </p:nvSpPr>
        <p:spPr>
          <a:xfrm>
            <a:off x="955586" y="1346902"/>
            <a:ext cx="7232829" cy="20824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3"/>
          </p:nvPr>
        </p:nvSpPr>
        <p:spPr>
          <a:xfrm>
            <a:off x="955584" y="3551413"/>
            <a:ext cx="3554463" cy="612348"/>
          </a:xfrm>
          <a:blipFill dpi="0" rotWithShape="1">
            <a:blip r:embed="rId3"/>
            <a:srcRect/>
            <a:stretch>
              <a:fillRect l="-4" t="-1" r="-103434" b="-119957"/>
            </a:stretch>
          </a:blipFill>
        </p:spPr>
        <p:txBody>
          <a:bodyPr lIns="245052" tIns="122526" rIns="122526" bIns="122526"/>
          <a:lstStyle/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8357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НИТУ «МИСиС» / 2018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6154F6-D154-1F41-B48C-5016C1B9634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5" name="Изображение 4" descr="MISIS 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84" y="4281314"/>
            <a:ext cx="1033589" cy="481126"/>
          </a:xfrm>
          <a:prstGeom prst="rect">
            <a:avLst/>
          </a:prstGeom>
        </p:spPr>
      </p:pic>
      <p:grpSp>
        <p:nvGrpSpPr>
          <p:cNvPr id="6" name="Группа 5"/>
          <p:cNvGrpSpPr/>
          <p:nvPr userDrawn="1"/>
        </p:nvGrpSpPr>
        <p:grpSpPr>
          <a:xfrm>
            <a:off x="955585" y="5021030"/>
            <a:ext cx="3309327" cy="122470"/>
            <a:chOff x="2196000" y="1620000"/>
            <a:chExt cx="4860000" cy="180000"/>
          </a:xfrm>
        </p:grpSpPr>
        <p:sp>
          <p:nvSpPr>
            <p:cNvPr id="7" name="Прямоугольник 6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Объект 16"/>
          <p:cNvSpPr>
            <a:spLocks noGrp="1"/>
          </p:cNvSpPr>
          <p:nvPr>
            <p:ph sz="quarter" idx="12"/>
          </p:nvPr>
        </p:nvSpPr>
        <p:spPr>
          <a:xfrm>
            <a:off x="955585" y="1346902"/>
            <a:ext cx="3554258" cy="281693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9" name="Объект 18"/>
          <p:cNvSpPr>
            <a:spLocks noGrp="1"/>
          </p:cNvSpPr>
          <p:nvPr>
            <p:ph sz="quarter" idx="13"/>
          </p:nvPr>
        </p:nvSpPr>
        <p:spPr>
          <a:xfrm>
            <a:off x="4631995" y="2816935"/>
            <a:ext cx="3556420" cy="134690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14"/>
          </p:nvPr>
        </p:nvSpPr>
        <p:spPr>
          <a:xfrm>
            <a:off x="4631994" y="1346978"/>
            <a:ext cx="3554463" cy="1347165"/>
          </a:xfrm>
          <a:blipFill>
            <a:blip r:embed="rId3"/>
            <a:srcRect/>
            <a:stretch>
              <a:fillRect r="-103448"/>
            </a:stretch>
          </a:blipFill>
        </p:spPr>
        <p:txBody>
          <a:bodyPr lIns="245052" tIns="122526" rIns="122526" bIns="122526"/>
          <a:lstStyle/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2513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НИТУ «МИСиС» / 2018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6154F6-D154-1F41-B48C-5016C1B9634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5" name="Изображение 4" descr="MISIS 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84" y="4281314"/>
            <a:ext cx="1033589" cy="481126"/>
          </a:xfrm>
          <a:prstGeom prst="rect">
            <a:avLst/>
          </a:prstGeom>
        </p:spPr>
      </p:pic>
      <p:grpSp>
        <p:nvGrpSpPr>
          <p:cNvPr id="6" name="Группа 5"/>
          <p:cNvGrpSpPr/>
          <p:nvPr userDrawn="1"/>
        </p:nvGrpSpPr>
        <p:grpSpPr>
          <a:xfrm>
            <a:off x="955585" y="5021030"/>
            <a:ext cx="3309327" cy="122470"/>
            <a:chOff x="2196000" y="1620000"/>
            <a:chExt cx="4860000" cy="180000"/>
          </a:xfrm>
        </p:grpSpPr>
        <p:sp>
          <p:nvSpPr>
            <p:cNvPr id="7" name="Прямоугольник 6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Текст 16"/>
          <p:cNvSpPr>
            <a:spLocks noGrp="1"/>
          </p:cNvSpPr>
          <p:nvPr>
            <p:ph type="body" sz="quarter" idx="12"/>
          </p:nvPr>
        </p:nvSpPr>
        <p:spPr>
          <a:xfrm>
            <a:off x="955585" y="1346902"/>
            <a:ext cx="3554258" cy="20824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2130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55585" y="612425"/>
            <a:ext cx="7232830" cy="6124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585" y="1347981"/>
            <a:ext cx="7232830" cy="35514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5585" y="244106"/>
            <a:ext cx="5761617" cy="24518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500" b="0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НИТУ «МИСиС» /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74419" y="244106"/>
            <a:ext cx="613997" cy="24518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0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C6154F6-D154-1F41-B48C-5016C1B963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0" r:id="rId2"/>
    <p:sldLayoutId id="2147483664" r:id="rId3"/>
    <p:sldLayoutId id="2147483673" r:id="rId4"/>
    <p:sldLayoutId id="2147483672" r:id="rId5"/>
    <p:sldLayoutId id="2147483662" r:id="rId6"/>
    <p:sldLayoutId id="2147483674" r:id="rId7"/>
    <p:sldLayoutId id="2147483675" r:id="rId8"/>
    <p:sldLayoutId id="2147483676" r:id="rId9"/>
    <p:sldLayoutId id="2147483678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547" rtl="0" eaLnBrk="1" latinLnBrk="0" hangingPunct="1">
        <a:lnSpc>
          <a:spcPts val="1960"/>
        </a:lnSpc>
        <a:spcBef>
          <a:spcPct val="0"/>
        </a:spcBef>
        <a:buNone/>
        <a:defRPr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547" rtl="0" eaLnBrk="1" latinLnBrk="0" hangingPunct="1">
        <a:lnSpc>
          <a:spcPct val="100000"/>
        </a:lnSpc>
        <a:spcBef>
          <a:spcPts val="0"/>
        </a:spcBef>
        <a:spcAft>
          <a:spcPts val="408"/>
        </a:spcAft>
        <a:buFontTx/>
        <a:buNone/>
        <a:defRPr sz="1000" kern="1200">
          <a:solidFill>
            <a:schemeClr val="tx2"/>
          </a:solidFill>
          <a:latin typeface="+mn-lt"/>
          <a:ea typeface="+mn-ea"/>
          <a:cs typeface="+mn-cs"/>
        </a:defRPr>
      </a:lvl1pPr>
      <a:lvl2pPr marL="122526" indent="-122526" algn="l" defTabSz="685547" rtl="0" eaLnBrk="1" latinLnBrk="0" hangingPunct="1">
        <a:lnSpc>
          <a:spcPct val="100000"/>
        </a:lnSpc>
        <a:spcBef>
          <a:spcPts val="0"/>
        </a:spcBef>
        <a:spcAft>
          <a:spcPts val="408"/>
        </a:spcAft>
        <a:buClr>
          <a:schemeClr val="tx1"/>
        </a:buClr>
        <a:buSzPct val="120000"/>
        <a:buFont typeface=".AppleSystemUIFont" charset="-120"/>
        <a:buChar char="•"/>
        <a:defRPr sz="800" kern="1200">
          <a:solidFill>
            <a:schemeClr val="tx2"/>
          </a:solidFill>
          <a:latin typeface="+mn-lt"/>
          <a:ea typeface="+mn-ea"/>
          <a:cs typeface="+mn-cs"/>
        </a:defRPr>
      </a:lvl2pPr>
      <a:lvl3pPr marL="245052" indent="-122526" algn="l" defTabSz="685547" rtl="0" eaLnBrk="1" latinLnBrk="0" hangingPunct="1">
        <a:lnSpc>
          <a:spcPct val="100000"/>
        </a:lnSpc>
        <a:spcBef>
          <a:spcPts val="0"/>
        </a:spcBef>
        <a:spcAft>
          <a:spcPts val="408"/>
        </a:spcAft>
        <a:buClr>
          <a:schemeClr val="tx2"/>
        </a:buClr>
        <a:buFont typeface=".AppleSystemUIFont" charset="-120"/>
        <a:buChar char="—"/>
        <a:defRPr sz="700" kern="1200">
          <a:solidFill>
            <a:schemeClr val="tx2"/>
          </a:solidFill>
          <a:latin typeface="+mn-lt"/>
          <a:ea typeface="+mn-ea"/>
          <a:cs typeface="+mn-cs"/>
        </a:defRPr>
      </a:lvl3pPr>
      <a:lvl4pPr marL="1199707" indent="-171387" algn="l" defTabSz="6855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480" indent="-171387" algn="l" defTabSz="6855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253" indent="-171387" algn="l" defTabSz="6855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027" indent="-171387" algn="l" defTabSz="6855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0800" indent="-171387" algn="l" defTabSz="6855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3574" indent="-171387" algn="l" defTabSz="6855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773" algn="l" defTabSz="685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547" algn="l" defTabSz="685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320" algn="l" defTabSz="685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093" algn="l" defTabSz="685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3866" algn="l" defTabSz="685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640" algn="l" defTabSz="685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414" algn="l" defTabSz="685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187" algn="l" defTabSz="685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81" userDrawn="1">
          <p15:clr>
            <a:srgbClr val="F26B43"/>
          </p15:clr>
        </p15:guide>
        <p15:guide id="2" pos="4230" userDrawn="1">
          <p15:clr>
            <a:srgbClr val="F26B43"/>
          </p15:clr>
        </p15:guide>
        <p15:guide id="3" pos="4172" userDrawn="1">
          <p15:clr>
            <a:srgbClr val="F26B43"/>
          </p15:clr>
        </p15:guide>
        <p15:guide id="4" pos="3606" userDrawn="1">
          <p15:clr>
            <a:srgbClr val="F26B43"/>
          </p15:clr>
        </p15:guide>
        <p15:guide id="5" pos="3492" userDrawn="1">
          <p15:clr>
            <a:srgbClr val="F26B43"/>
          </p15:clr>
        </p15:guide>
        <p15:guide id="6" pos="2926" userDrawn="1">
          <p15:clr>
            <a:srgbClr val="F26B43"/>
          </p15:clr>
        </p15:guide>
        <p15:guide id="7" pos="2812" userDrawn="1">
          <p15:clr>
            <a:srgbClr val="F26B43"/>
          </p15:clr>
        </p15:guide>
        <p15:guide id="8" pos="2244" userDrawn="1">
          <p15:clr>
            <a:srgbClr val="F26B43"/>
          </p15:clr>
        </p15:guide>
        <p15:guide id="9" pos="2130" userDrawn="1">
          <p15:clr>
            <a:srgbClr val="F26B43"/>
          </p15:clr>
        </p15:guide>
        <p15:guide id="10" pos="1564" userDrawn="1">
          <p15:clr>
            <a:srgbClr val="F26B43"/>
          </p15:clr>
        </p15:guide>
        <p15:guide id="11" pos="1450" userDrawn="1">
          <p15:clr>
            <a:srgbClr val="F26B43"/>
          </p15:clr>
        </p15:guide>
        <p15:guide id="12" pos="884" userDrawn="1">
          <p15:clr>
            <a:srgbClr val="F26B43"/>
          </p15:clr>
        </p15:guide>
        <p15:guide id="13" pos="4285" userDrawn="1">
          <p15:clr>
            <a:srgbClr val="F26B43"/>
          </p15:clr>
        </p15:guide>
        <p15:guide id="14" pos="4965" userDrawn="1">
          <p15:clr>
            <a:srgbClr val="F26B43"/>
          </p15:clr>
        </p15:guide>
        <p15:guide id="15" pos="4852" userDrawn="1">
          <p15:clr>
            <a:srgbClr val="F26B43"/>
          </p15:clr>
        </p15:guide>
        <p15:guide id="16" pos="5532" userDrawn="1">
          <p15:clr>
            <a:srgbClr val="F26B43"/>
          </p15:clr>
        </p15:guide>
        <p15:guide id="17" pos="5646" userDrawn="1">
          <p15:clr>
            <a:srgbClr val="F26B43"/>
          </p15:clr>
        </p15:guide>
        <p15:guide id="18" pos="6214" userDrawn="1">
          <p15:clr>
            <a:srgbClr val="F26B43"/>
          </p15:clr>
        </p15:guide>
        <p15:guide id="19" pos="6326" userDrawn="1">
          <p15:clr>
            <a:srgbClr val="F26B43"/>
          </p15:clr>
        </p15:guide>
        <p15:guide id="20" pos="6895" userDrawn="1">
          <p15:clr>
            <a:srgbClr val="F26B43"/>
          </p15:clr>
        </p15:guide>
        <p15:guide id="21" pos="7007" userDrawn="1">
          <p15:clr>
            <a:srgbClr val="F26B43"/>
          </p15:clr>
        </p15:guide>
        <p15:guide id="22" pos="7575" userDrawn="1">
          <p15:clr>
            <a:srgbClr val="F26B43"/>
          </p15:clr>
        </p15:guide>
        <p15:guide id="23" orient="horz" pos="1927" userDrawn="1">
          <p15:clr>
            <a:srgbClr val="F26B43"/>
          </p15:clr>
        </p15:guide>
        <p15:guide id="24" orient="horz" pos="1814" userDrawn="1">
          <p15:clr>
            <a:srgbClr val="F26B43"/>
          </p15:clr>
        </p15:guide>
        <p15:guide id="25" orient="horz" pos="1247" userDrawn="1">
          <p15:clr>
            <a:srgbClr val="F26B43"/>
          </p15:clr>
        </p15:guide>
        <p15:guide id="26" orient="horz" pos="1134" userDrawn="1">
          <p15:clr>
            <a:srgbClr val="F26B43"/>
          </p15:clr>
        </p15:guide>
        <p15:guide id="27" orient="horz" pos="567" userDrawn="1">
          <p15:clr>
            <a:srgbClr val="F26B43"/>
          </p15:clr>
        </p15:guide>
        <p15:guide id="28" orient="horz" pos="453" userDrawn="1">
          <p15:clr>
            <a:srgbClr val="F26B43"/>
          </p15:clr>
        </p15:guide>
        <p15:guide id="29" orient="horz" pos="226" userDrawn="1">
          <p15:clr>
            <a:srgbClr val="F26B43"/>
          </p15:clr>
        </p15:guide>
        <p15:guide id="30" orient="horz" pos="2494" userDrawn="1">
          <p15:clr>
            <a:srgbClr val="F26B43"/>
          </p15:clr>
        </p15:guide>
        <p15:guide id="31" orient="horz" pos="2608" userDrawn="1">
          <p15:clr>
            <a:srgbClr val="F26B43"/>
          </p15:clr>
        </p15:guide>
        <p15:guide id="32" orient="horz" pos="3175" userDrawn="1">
          <p15:clr>
            <a:srgbClr val="F26B43"/>
          </p15:clr>
        </p15:guide>
        <p15:guide id="33" orient="horz" pos="3288" userDrawn="1">
          <p15:clr>
            <a:srgbClr val="F26B43"/>
          </p15:clr>
        </p15:guide>
        <p15:guide id="34" orient="horz" pos="3855" userDrawn="1">
          <p15:clr>
            <a:srgbClr val="F26B43"/>
          </p15:clr>
        </p15:guide>
        <p15:guide id="35" orient="horz" pos="3969" userDrawn="1">
          <p15:clr>
            <a:srgbClr val="F26B43"/>
          </p15:clr>
        </p15:guide>
        <p15:guide id="36" orient="horz" pos="45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2705" y="1375013"/>
            <a:ext cx="3979779" cy="1224568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</a:rPr>
              <a:t>О </a:t>
            </a:r>
            <a:r>
              <a:rPr lang="ru-RU" dirty="0" smtClean="0">
                <a:solidFill>
                  <a:srgbClr val="000000"/>
                </a:solidFill>
              </a:rPr>
              <a:t>тенденциях </a:t>
            </a:r>
            <a:r>
              <a:rPr lang="ru-RU" dirty="0">
                <a:solidFill>
                  <a:srgbClr val="000000"/>
                </a:solidFill>
              </a:rPr>
              <a:t>внедрения и разработки </a:t>
            </a:r>
            <a:r>
              <a:rPr lang="ru-RU" dirty="0" smtClean="0">
                <a:solidFill>
                  <a:srgbClr val="000000"/>
                </a:solidFill>
              </a:rPr>
              <a:t>новых ФГОС 4.0</a:t>
            </a:r>
            <a:endParaRPr lang="ru-RU" dirty="0">
              <a:solidFill>
                <a:srgbClr val="000000"/>
              </a:solidFill>
              <a:latin typeface="Webnar" panose="00000500000000000000" pitchFamily="50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8168" y="4054044"/>
            <a:ext cx="6448852" cy="735043"/>
          </a:xfrm>
        </p:spPr>
        <p:txBody>
          <a:bodyPr/>
          <a:lstStyle/>
          <a:p>
            <a:r>
              <a:rPr lang="ru-RU" altLang="ru-RU" sz="1600" dirty="0" smtClean="0">
                <a:latin typeface="Webnar" panose="00000500000000000000" pitchFamily="50" charset="-52"/>
              </a:rPr>
              <a:t>Докладчик – </a:t>
            </a:r>
            <a:r>
              <a:rPr lang="ru-RU" altLang="ru-RU" sz="1600" dirty="0" smtClean="0">
                <a:latin typeface="Webnar" panose="00000500000000000000" pitchFamily="50" charset="-52"/>
              </a:rPr>
              <a:t>Юрий Иванович Ришко,</a:t>
            </a:r>
          </a:p>
          <a:p>
            <a:r>
              <a:rPr lang="ru-RU" altLang="ru-RU" sz="1600" dirty="0" smtClean="0">
                <a:latin typeface="Webnar" panose="00000500000000000000" pitchFamily="50" charset="-52"/>
              </a:rPr>
              <a:t>зам. начальника УМУ НИТУ «МИСиС»</a:t>
            </a:r>
            <a:endParaRPr lang="ru-RU" sz="1600" dirty="0">
              <a:latin typeface="Webnar" panose="000005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22079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BA4F8EF-DFBB-4AA0-9B17-3E7D55C11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452" y="444515"/>
            <a:ext cx="7545444" cy="72704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задачи обновления ФГОС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работы ассоциации «Глобальные университеты»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9056" cy="889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431" y="1660519"/>
            <a:ext cx="81901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ArialMT"/>
              </a:rPr>
              <a:t>Заседания рабочей группы «ФГОС 4.0»: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04040"/>
                </a:solidFill>
                <a:latin typeface="ArialMT"/>
              </a:rPr>
              <a:t>17.04.2020 </a:t>
            </a:r>
            <a:r>
              <a:rPr lang="ru-RU" sz="1600" dirty="0">
                <a:solidFill>
                  <a:srgbClr val="404040"/>
                </a:solidFill>
                <a:latin typeface="ArialMT"/>
              </a:rPr>
              <a:t>г. – заседание РГ ФГОС 4.0 «Концепция ФГОС высшего образования, механизмы их реализации и обновления в условиях быстрого обновления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404040"/>
                </a:solidFill>
                <a:latin typeface="ArialMT"/>
              </a:rPr>
              <a:t>технологий и развития междисциплинарных направлений»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04040"/>
                </a:solidFill>
                <a:latin typeface="ArialMT"/>
              </a:rPr>
              <a:t>21.04.2020 </a:t>
            </a:r>
            <a:r>
              <a:rPr lang="ru-RU" sz="1600" dirty="0">
                <a:solidFill>
                  <a:srgbClr val="404040"/>
                </a:solidFill>
                <a:latin typeface="ArialMT"/>
              </a:rPr>
              <a:t>г. – заседание РГ ФГОС 4.0 «О статусе работы РГ по вопросам ФГОС»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04040"/>
                </a:solidFill>
                <a:latin typeface="ArialMT"/>
              </a:rPr>
              <a:t>30.04.2020 </a:t>
            </a:r>
            <a:r>
              <a:rPr lang="ru-RU" sz="1600" dirty="0">
                <a:solidFill>
                  <a:srgbClr val="404040"/>
                </a:solidFill>
                <a:latin typeface="ArialMT"/>
              </a:rPr>
              <a:t>г. - заседание РГ ФГОС 4.0 «Об основных принципах формирования ФГОС 4.0. Модели ФГОС 4.0</a:t>
            </a:r>
            <a:r>
              <a:rPr lang="ru-RU" sz="1600" dirty="0" smtClean="0">
                <a:solidFill>
                  <a:srgbClr val="404040"/>
                </a:solidFill>
                <a:latin typeface="ArialMT"/>
              </a:rPr>
              <a:t>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04040"/>
                </a:solidFill>
                <a:latin typeface="ArialMT"/>
              </a:rPr>
              <a:t>15.05.2020 г. – заседание РГ ФГОС 4.0 «Обсуждение модели ФГОС 4.0»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287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BA4F8EF-DFBB-4AA0-9B17-3E7D55C11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136" y="155276"/>
            <a:ext cx="7880944" cy="74395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Поручения президента РФ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6885" y="1076845"/>
            <a:ext cx="759124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dirty="0">
                <a:solidFill>
                  <a:srgbClr val="000000"/>
                </a:solidFill>
              </a:rPr>
              <a:t>Должно быть обеспечено расширение возможностей региональных и ведущих вузов в</a:t>
            </a:r>
          </a:p>
          <a:p>
            <a:r>
              <a:rPr lang="ru-RU" dirty="0">
                <a:solidFill>
                  <a:srgbClr val="000000"/>
                </a:solidFill>
              </a:rPr>
              <a:t>индивидуализации образовательных траекторий, в том числе по запросам предприятий и</a:t>
            </a:r>
          </a:p>
          <a:p>
            <a:r>
              <a:rPr lang="ru-RU" dirty="0">
                <a:solidFill>
                  <a:srgbClr val="000000"/>
                </a:solidFill>
              </a:rPr>
              <a:t>организаций тех регионов России, где имеется дефицит инженерных кадров</a:t>
            </a:r>
          </a:p>
          <a:p>
            <a:r>
              <a:rPr lang="ru-RU" dirty="0">
                <a:solidFill>
                  <a:srgbClr val="000000"/>
                </a:solidFill>
              </a:rPr>
              <a:t>(Послание Президента России Федеральному Собранию 2020 г.)</a:t>
            </a:r>
            <a:r>
              <a:rPr lang="ru-RU" altLang="ko-K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altLang="ko-KR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ko-K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dirty="0">
                <a:solidFill>
                  <a:srgbClr val="000000"/>
                </a:solidFill>
              </a:rPr>
              <a:t>Должны быть созданы механизмы обновления ФГОС, в том числе с учетом приоритетов </a:t>
            </a:r>
            <a:r>
              <a:rPr lang="ru-RU" dirty="0" smtClean="0">
                <a:solidFill>
                  <a:srgbClr val="000000"/>
                </a:solidFill>
              </a:rPr>
              <a:t>научно-технологического </a:t>
            </a:r>
            <a:r>
              <a:rPr lang="ru-RU" dirty="0">
                <a:solidFill>
                  <a:srgbClr val="000000"/>
                </a:solidFill>
              </a:rPr>
              <a:t>развития Российской Федерации</a:t>
            </a:r>
          </a:p>
          <a:p>
            <a:r>
              <a:rPr lang="ru-RU" dirty="0">
                <a:solidFill>
                  <a:srgbClr val="000000"/>
                </a:solidFill>
              </a:rPr>
              <a:t>(Поручение Президента Российской Федерации Пр-294 п.2а-1626.02.2019 г</a:t>
            </a:r>
            <a:r>
              <a:rPr lang="ru-RU" dirty="0" smtClean="0">
                <a:solidFill>
                  <a:srgbClr val="000000"/>
                </a:solidFill>
              </a:rPr>
              <a:t>.)</a:t>
            </a:r>
          </a:p>
          <a:p>
            <a:endParaRPr lang="ru-RU" altLang="ko-KR" sz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ko-K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ru-RU" dirty="0">
                <a:solidFill>
                  <a:srgbClr val="000000"/>
                </a:solidFill>
              </a:rPr>
              <a:t> Должны быть актуализированы требования, соблюдение которых подлежит проверке при</a:t>
            </a:r>
          </a:p>
          <a:p>
            <a:r>
              <a:rPr lang="ru-RU" dirty="0">
                <a:solidFill>
                  <a:srgbClr val="000000"/>
                </a:solidFill>
              </a:rPr>
              <a:t>осуществлении государственного контроля («Регуляторная гильотина»)</a:t>
            </a:r>
          </a:p>
          <a:p>
            <a:r>
              <a:rPr lang="ru-RU" dirty="0">
                <a:solidFill>
                  <a:srgbClr val="000000"/>
                </a:solidFill>
              </a:rPr>
              <a:t>(Поручение Президента России Пр-294 от 26.02.2019 г.)</a:t>
            </a:r>
            <a:endParaRPr lang="ru-RU" altLang="ko-KR" sz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altLang="ko-KR" sz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ko-K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</a:t>
            </a:r>
            <a:r>
              <a:rPr lang="ru-RU" altLang="ko-K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ФГОС должны предоставить студентам, осваивающим образовательные программы </a:t>
            </a:r>
            <a:r>
              <a:rPr lang="ru-RU" dirty="0" smtClean="0">
                <a:solidFill>
                  <a:srgbClr val="000000"/>
                </a:solidFill>
              </a:rPr>
              <a:t>высшего образования</a:t>
            </a:r>
            <a:r>
              <a:rPr lang="ru-RU" dirty="0">
                <a:solidFill>
                  <a:srgbClr val="000000"/>
                </a:solidFill>
              </a:rPr>
              <a:t>, возможность выбора направления подготовки начиная с третьего года обучения</a:t>
            </a:r>
            <a:r>
              <a:rPr lang="ru-RU" dirty="0" smtClean="0">
                <a:solidFill>
                  <a:srgbClr val="000000"/>
                </a:solidFill>
              </a:rPr>
              <a:t>» («</a:t>
            </a:r>
            <a:r>
              <a:rPr lang="ru-RU" dirty="0">
                <a:solidFill>
                  <a:srgbClr val="000000"/>
                </a:solidFill>
              </a:rPr>
              <a:t>Система 2+»)</a:t>
            </a:r>
          </a:p>
          <a:p>
            <a:r>
              <a:rPr lang="ru-RU" dirty="0">
                <a:solidFill>
                  <a:srgbClr val="000000"/>
                </a:solidFill>
              </a:rPr>
              <a:t>(Поручение Президента России Пр-113 от 24.01.2020 г.)</a:t>
            </a:r>
            <a:endParaRPr lang="ru-RU" altLang="ko-KR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altLang="ko-KR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AutoNum type="arabicParenR"/>
            </a:pPr>
            <a:endParaRPr lang="en-US" altLang="ko-KR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9056" cy="889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706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BA4F8EF-DFBB-4AA0-9B17-3E7D55C11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136" y="155276"/>
            <a:ext cx="7880944" cy="74395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ФГОС, сформулированные на заседаниях ассоциации «Глобальные университеты» в 2020г.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5899" y="1076845"/>
            <a:ext cx="759124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altLang="ko-K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en-US" altLang="ko-K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</a:t>
            </a:r>
            <a:r>
              <a:rPr lang="ru-RU" altLang="ko-K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трансформировался в жесткую рамку требований к содержанию образования,  привязанных  к профессиональным стандартам, что для некоторых областей образования ( социально-гуманитарных) является избыточным, сдерживает их развитие. Связка с профессиональными стандартами (ПС) требует постоянной актуализации ФГОС из-за разной скорости актуализации и утверждения ПС</a:t>
            </a:r>
            <a:r>
              <a:rPr lang="ru-RU" altLang="ko-K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altLang="ko-KR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altLang="ko-K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en-US" altLang="ko-K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Жесткие </a:t>
            </a:r>
            <a:r>
              <a:rPr lang="ru-RU" altLang="ko-K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ФГОС к структуре и срокам обучения также ограничивает возможность для разнообразных образовательных траекторий. Требования СУОС привязаны к ФГОС , что ограничивает их возможности как самостоятельного образовательного </a:t>
            </a:r>
            <a:r>
              <a:rPr lang="ru-RU" altLang="ko-K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</a:p>
          <a:p>
            <a:pPr algn="just"/>
            <a:endParaRPr lang="ru-RU" altLang="ko-KR" sz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ko-K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en-US" altLang="ko-K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УГНС </a:t>
            </a:r>
            <a:r>
              <a:rPr lang="ru-RU" altLang="ko-K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узким предметным областям не позволяют разрабатывать и реализовать инновационные образовательные программы, имеющие междисциплинарный характер. </a:t>
            </a:r>
          </a:p>
          <a:p>
            <a:r>
              <a:rPr lang="ru-RU" altLang="ko-K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и формат ФУМО  также не отвечают новым </a:t>
            </a:r>
            <a:r>
              <a:rPr lang="ru-RU" altLang="ko-K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требованиям.</a:t>
            </a:r>
          </a:p>
          <a:p>
            <a:endParaRPr lang="ru-RU" altLang="ko-KR" sz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ko-K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</a:t>
            </a:r>
            <a:r>
              <a:rPr lang="ru-RU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качества образования, основанная на определении соответствия требованиям ФГОС, имеет формальный, преимущественно  документарный </a:t>
            </a:r>
            <a:r>
              <a:rPr lang="ru-RU" altLang="ko-K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 с явным уклоном в «лицензирование», </a:t>
            </a:r>
            <a:r>
              <a:rPr lang="ru-RU" altLang="ko-K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позволяет определить реальный уровень качества образования, используемые критерии не стимулируют вузы к развитию образовательных программ и технологий.</a:t>
            </a:r>
          </a:p>
          <a:p>
            <a:endParaRPr lang="ru-RU" altLang="ko-KR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AutoNum type="arabicParenR"/>
            </a:pPr>
            <a:endParaRPr lang="en-US" altLang="ko-KR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9056" cy="889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642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BA4F8EF-DFBB-4AA0-9B17-3E7D55C11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973" y="41723"/>
            <a:ext cx="7511627" cy="72704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нормы федерального законодательства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9056" cy="889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83283" y="718899"/>
            <a:ext cx="7139970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В соответствии с 273 ФЗ от 29.11.2012, Статья 11</a:t>
            </a:r>
            <a:r>
              <a:rPr lang="ru-RU" dirty="0" smtClean="0">
                <a:solidFill>
                  <a:srgbClr val="000000"/>
                </a:solidFill>
              </a:rPr>
              <a:t>,</a:t>
            </a:r>
          </a:p>
          <a:p>
            <a:endParaRPr lang="ru-RU" b="1" dirty="0" smtClean="0">
              <a:solidFill>
                <a:srgbClr val="000000"/>
              </a:solidFill>
            </a:endParaRPr>
          </a:p>
          <a:p>
            <a:r>
              <a:rPr lang="ru-RU" b="1" dirty="0" smtClean="0">
                <a:solidFill>
                  <a:srgbClr val="000000"/>
                </a:solidFill>
              </a:rPr>
              <a:t>ФГОС должны обеспечивать: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</a:rPr>
              <a:t>Единство образовательного пространства РФ;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</a:rPr>
              <a:t>Преемственность основных образовательных программ;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</a:rPr>
              <a:t>Вариативность содержания образовательных программ соответствующего уровня образования;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</a:rPr>
              <a:t>Государственные гарантии уровня и качества образования на основе единства обязательных требований к условиям реализации основных образовательный программ и результатам их освоения.</a:t>
            </a:r>
          </a:p>
          <a:p>
            <a:endParaRPr lang="ru-RU" b="1" dirty="0" smtClean="0">
              <a:solidFill>
                <a:srgbClr val="000000"/>
              </a:solidFill>
            </a:endParaRPr>
          </a:p>
          <a:p>
            <a:r>
              <a:rPr lang="ru-RU" b="1" dirty="0" smtClean="0">
                <a:solidFill>
                  <a:srgbClr val="000000"/>
                </a:solidFill>
              </a:rPr>
              <a:t>ФГОС должны включать в себя требования: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</a:rPr>
              <a:t>К структуре основных образовательных программ и их объёму;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</a:rPr>
              <a:t>К условиям реализации основных образовательных программ, в том числе кадровым, финансовым и материально-техническим;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</a:rPr>
              <a:t>К результатам освоения основных образовательных программ.</a:t>
            </a:r>
          </a:p>
          <a:p>
            <a:r>
              <a:rPr lang="ru-RU" dirty="0" smtClean="0">
                <a:solidFill>
                  <a:srgbClr val="000000"/>
                </a:solidFill>
              </a:rPr>
              <a:t>Формирование требований к результатам освоения основных образовательных программ в части профессиональных компетенций осуществляется на основе </a:t>
            </a:r>
            <a:r>
              <a:rPr lang="ru-RU" dirty="0" err="1" smtClean="0">
                <a:solidFill>
                  <a:srgbClr val="000000"/>
                </a:solidFill>
              </a:rPr>
              <a:t>соответсвующих</a:t>
            </a:r>
            <a:r>
              <a:rPr lang="ru-RU" dirty="0" smtClean="0">
                <a:solidFill>
                  <a:srgbClr val="000000"/>
                </a:solidFill>
              </a:rPr>
              <a:t> профессиональных стандартов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4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9056" cy="889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BA4F8EF-DFBB-4AA0-9B17-3E7D55C11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631" y="157104"/>
            <a:ext cx="5103446" cy="38890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Предлагаемая концепция ФГОС 4.0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8599" y="693611"/>
            <a:ext cx="85754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ru-RU" sz="1200" b="1" dirty="0" smtClean="0">
                <a:solidFill>
                  <a:srgbClr val="000000"/>
                </a:solidFill>
              </a:rPr>
              <a:t>ФГОС 4.0 содержит механизм изменения сроков обучения </a:t>
            </a:r>
            <a:r>
              <a:rPr lang="ru-RU" sz="1200" dirty="0" smtClean="0">
                <a:solidFill>
                  <a:srgbClr val="000000"/>
                </a:solidFill>
              </a:rPr>
              <a:t>(по очной форме) и объема программы для расширения возможности «ведущих» и региональных опорных вузов реализовать индивидуализацию образовательных траекторий (в том числе получения нескольких смежных квалификаций);</a:t>
            </a:r>
          </a:p>
          <a:p>
            <a:pPr marL="171450" indent="-171450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ru-RU" sz="1200" b="1" dirty="0" smtClean="0">
                <a:solidFill>
                  <a:srgbClr val="000000"/>
                </a:solidFill>
              </a:rPr>
              <a:t>ФГОС разрабатывается для укрупненных групп специальностей </a:t>
            </a:r>
            <a:r>
              <a:rPr lang="ru-RU" sz="1200" dirty="0" smtClean="0">
                <a:solidFill>
                  <a:srgbClr val="000000"/>
                </a:solidFill>
              </a:rPr>
              <a:t>и направлений подготовки (УГСН);</a:t>
            </a:r>
          </a:p>
          <a:p>
            <a:pPr marL="171450" indent="-171450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ru-RU" sz="1200" b="1" dirty="0" smtClean="0">
                <a:solidFill>
                  <a:srgbClr val="000000"/>
                </a:solidFill>
              </a:rPr>
              <a:t>ФГОС содержит требования о реализации «системы 2+»;</a:t>
            </a:r>
          </a:p>
          <a:p>
            <a:pPr marL="171450" indent="-171450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ru-RU" sz="1200" b="1" dirty="0" smtClean="0">
                <a:solidFill>
                  <a:srgbClr val="000000"/>
                </a:solidFill>
              </a:rPr>
              <a:t>ФГОС состоит из двух частей – основная часть и приложение. </a:t>
            </a:r>
            <a:r>
              <a:rPr lang="ru-RU" sz="1200" dirty="0" smtClean="0">
                <a:solidFill>
                  <a:srgbClr val="000000"/>
                </a:solidFill>
              </a:rPr>
              <a:t>Основная часть будет действовать минимум 5 лет. Приложение будет содержать требования к результатам освоения основных образовательных программ в части профессиональных компетенций и может изменяться ФУМО по упрощенной процедуре при изменении рынка труда, науки и техники;</a:t>
            </a:r>
          </a:p>
          <a:p>
            <a:pPr marL="171450" indent="-171450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ru-RU" sz="1200" b="1" dirty="0" smtClean="0">
                <a:solidFill>
                  <a:srgbClr val="000000"/>
                </a:solidFill>
              </a:rPr>
              <a:t>Вузы, имеющие право на утверждение собственных образовательных стандартов</a:t>
            </a:r>
            <a:r>
              <a:rPr lang="ru-RU" sz="1200" dirty="0" smtClean="0">
                <a:solidFill>
                  <a:srgbClr val="000000"/>
                </a:solidFill>
              </a:rPr>
              <a:t>, могут не учитывать при разработке таких стандартов требования к результатам освоения основных образовательных программ, содержащихся в приложении к ФГОС;</a:t>
            </a:r>
          </a:p>
          <a:p>
            <a:pPr marL="171450" indent="-171450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ru-RU" sz="1200" b="1" dirty="0" smtClean="0">
                <a:solidFill>
                  <a:srgbClr val="000000"/>
                </a:solidFill>
              </a:rPr>
              <a:t>ПООП носят полностью рекомендательный характер</a:t>
            </a:r>
            <a:r>
              <a:rPr lang="ru-RU" sz="1200" dirty="0" smtClean="0">
                <a:solidFill>
                  <a:srgbClr val="000000"/>
                </a:solidFill>
              </a:rPr>
              <a:t>;</a:t>
            </a:r>
          </a:p>
          <a:p>
            <a:pPr marL="171450" indent="-171450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ru-RU" sz="1200" b="1" dirty="0" smtClean="0">
                <a:solidFill>
                  <a:srgbClr val="000000"/>
                </a:solidFill>
              </a:rPr>
              <a:t>К механизмам контроля качества добавляется государственно-общественная аккредитация </a:t>
            </a:r>
            <a:r>
              <a:rPr lang="ru-RU" sz="1200" dirty="0" smtClean="0">
                <a:solidFill>
                  <a:srgbClr val="000000"/>
                </a:solidFill>
              </a:rPr>
              <a:t>(посредством ФУМО и координационных советов).</a:t>
            </a:r>
            <a:endParaRPr lang="ru-RU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1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BA4F8EF-DFBB-4AA0-9B17-3E7D55C11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973" y="41723"/>
            <a:ext cx="7511627" cy="72704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Предлагаемая структура нового ФГОС 4.0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9056" cy="889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30656" y="889030"/>
            <a:ext cx="7806944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Основная часть ФГОС 4.0 включает требования: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ru-RU" dirty="0" smtClean="0">
                <a:solidFill>
                  <a:srgbClr val="000000"/>
                </a:solidFill>
              </a:rPr>
              <a:t>К структуре ОПОП и их объему;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ru-RU" dirty="0" smtClean="0">
                <a:solidFill>
                  <a:srgbClr val="000000"/>
                </a:solidFill>
              </a:rPr>
              <a:t>К условиям реализации ОПОП;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ru-RU" dirty="0" smtClean="0">
                <a:solidFill>
                  <a:srgbClr val="000000"/>
                </a:solidFill>
              </a:rPr>
              <a:t>К результатам освоения ОПОП, единым для всех направлений подготовки (специальностей) соответствующей УГСН (универсальным и общепрофессиональным компетенциям, индикаторам их достижения) в рамках 2х лет обучения (система 2+);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ru-RU" dirty="0" smtClean="0">
                <a:solidFill>
                  <a:srgbClr val="000000"/>
                </a:solidFill>
              </a:rPr>
              <a:t>К наличию модуля профориентации на 1-2 курсах обучения;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ru-RU" dirty="0" smtClean="0">
                <a:solidFill>
                  <a:srgbClr val="000000"/>
                </a:solidFill>
              </a:rPr>
              <a:t>К единому в рамках УГСН перечню вступительных испытаний (ЕГЭ).</a:t>
            </a:r>
          </a:p>
          <a:p>
            <a:endParaRPr lang="ru-RU" b="1" dirty="0" smtClean="0">
              <a:solidFill>
                <a:srgbClr val="000000"/>
              </a:solidFill>
            </a:endParaRPr>
          </a:p>
          <a:p>
            <a:r>
              <a:rPr lang="ru-RU" b="1" dirty="0" smtClean="0">
                <a:solidFill>
                  <a:srgbClr val="000000"/>
                </a:solidFill>
              </a:rPr>
              <a:t>Приложение к ФГОС 4.0 содержит: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ru-RU" dirty="0">
                <a:solidFill>
                  <a:srgbClr val="000000"/>
                </a:solidFill>
              </a:rPr>
              <a:t>Раз</a:t>
            </a:r>
            <a:r>
              <a:rPr lang="ru-RU" dirty="0">
                <a:solidFill>
                  <a:srgbClr val="000000"/>
                </a:solidFill>
              </a:rPr>
              <a:t>делы, раскрывающие особенности направлений подготовки, специальностей входящих в УГСН;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ru-RU" dirty="0">
                <a:solidFill>
                  <a:srgbClr val="000000"/>
                </a:solidFill>
              </a:rPr>
              <a:t>Каждый раздел в приложении ФГОС соответствует отдельному направлению подготовки (специальности) и содержит информацию: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</a:rPr>
              <a:t>о названии направлений подготовки (специальностей);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</a:rPr>
              <a:t>о</a:t>
            </a:r>
            <a:r>
              <a:rPr lang="ru-RU" dirty="0" smtClean="0">
                <a:solidFill>
                  <a:srgbClr val="000000"/>
                </a:solidFill>
              </a:rPr>
              <a:t> характеристике направлений подготовки (специальностей), включающей перечень сопряженных профессиональных стандартов (при наличии);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</a:rPr>
              <a:t>о</a:t>
            </a:r>
            <a:r>
              <a:rPr lang="ru-RU" dirty="0" smtClean="0">
                <a:solidFill>
                  <a:srgbClr val="000000"/>
                </a:solidFill>
              </a:rPr>
              <a:t> перечне обязательных профессиональных компетенций направлений подготовки (специальностей) и индикаторов их достижения.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62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BA4F8EF-DFBB-4AA0-9B17-3E7D55C11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973" y="41723"/>
            <a:ext cx="7511627" cy="72704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Предлагаемые направления деятельности по реализации вышеизложенной концепции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" y="3740"/>
            <a:ext cx="664464" cy="655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15603" y="991293"/>
            <a:ext cx="8021997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1. </a:t>
            </a:r>
            <a:r>
              <a:rPr lang="ru-RU" b="1" dirty="0" smtClean="0">
                <a:solidFill>
                  <a:srgbClr val="000000"/>
                </a:solidFill>
              </a:rPr>
              <a:t>Оптимизация перечней направлений подготовки (специальностей)</a:t>
            </a:r>
            <a:r>
              <a:rPr lang="ru-RU" dirty="0" smtClean="0">
                <a:solidFill>
                  <a:srgbClr val="000000"/>
                </a:solidFill>
              </a:rPr>
              <a:t> высшего образования и при необходимости УГСН с целью обеспечения возможности реализации системы 2+, формирования единого перечня ЕГЭ, обеспечения единых требований к профессиональному ядру;</a:t>
            </a:r>
          </a:p>
          <a:p>
            <a:r>
              <a:rPr lang="ru-RU" dirty="0" smtClean="0">
                <a:solidFill>
                  <a:srgbClr val="000000"/>
                </a:solidFill>
              </a:rPr>
              <a:t>2. </a:t>
            </a:r>
            <a:r>
              <a:rPr lang="ru-RU" b="1" dirty="0" smtClean="0">
                <a:solidFill>
                  <a:srgbClr val="000000"/>
                </a:solidFill>
              </a:rPr>
              <a:t>Изменение нормативного правового обеспечения организации приема</a:t>
            </a:r>
            <a:r>
              <a:rPr lang="ru-RU" dirty="0" smtClean="0">
                <a:solidFill>
                  <a:srgbClr val="000000"/>
                </a:solidFill>
              </a:rPr>
              <a:t> на обучение по программам бакалавриата (специалитета) с учетом системы 2+, с целью возможности приема абитуриентов на УГСН по единым вступительным ЕГЭ и последующего их перевода, после 2-го курса на направление подготовки в любой вуз на конкурсной основе;</a:t>
            </a:r>
          </a:p>
          <a:p>
            <a:r>
              <a:rPr lang="ru-RU" dirty="0" smtClean="0">
                <a:solidFill>
                  <a:srgbClr val="000000"/>
                </a:solidFill>
              </a:rPr>
              <a:t>3. </a:t>
            </a:r>
            <a:r>
              <a:rPr lang="ru-RU" b="1" dirty="0" smtClean="0">
                <a:solidFill>
                  <a:srgbClr val="000000"/>
                </a:solidFill>
              </a:rPr>
              <a:t>Формирование требований к порядку разработки основных образовательных программам </a:t>
            </a:r>
            <a:r>
              <a:rPr lang="ru-RU" dirty="0" smtClean="0">
                <a:solidFill>
                  <a:srgbClr val="000000"/>
                </a:solidFill>
              </a:rPr>
              <a:t>с учетом системы 2+;</a:t>
            </a:r>
          </a:p>
          <a:p>
            <a:r>
              <a:rPr lang="ru-RU" dirty="0" smtClean="0">
                <a:solidFill>
                  <a:srgbClr val="000000"/>
                </a:solidFill>
              </a:rPr>
              <a:t>4. </a:t>
            </a:r>
            <a:r>
              <a:rPr lang="ru-RU" b="1" dirty="0" smtClean="0">
                <a:solidFill>
                  <a:srgbClr val="000000"/>
                </a:solidFill>
              </a:rPr>
              <a:t>Реорганизация системы ФУМО </a:t>
            </a:r>
            <a:r>
              <a:rPr lang="ru-RU" dirty="0" smtClean="0">
                <a:solidFill>
                  <a:srgbClr val="000000"/>
                </a:solidFill>
              </a:rPr>
              <a:t>под руководством координационных советов по областям образования с целью повышения их полномочий и роли в обеспечении качества образования и организации и обеспечения правового статуса предлагаемой Государственно-общественной аккредитации;</a:t>
            </a:r>
          </a:p>
          <a:p>
            <a:r>
              <a:rPr lang="ru-RU" dirty="0" smtClean="0">
                <a:solidFill>
                  <a:srgbClr val="000000"/>
                </a:solidFill>
              </a:rPr>
              <a:t>5. </a:t>
            </a:r>
            <a:r>
              <a:rPr lang="ru-RU" b="1" dirty="0" smtClean="0">
                <a:solidFill>
                  <a:srgbClr val="000000"/>
                </a:solidFill>
              </a:rPr>
              <a:t>Изменение нормативной базы регулирующей обеспечение качества </a:t>
            </a:r>
            <a:r>
              <a:rPr lang="ru-RU" dirty="0" smtClean="0">
                <a:solidFill>
                  <a:srgbClr val="000000"/>
                </a:solidFill>
              </a:rPr>
              <a:t>образования с целью обеспечения правового статуса Государственно-общественной аккредитации. ФГОС должен содержать требования, достаточные для ГА, лицензирования и ГОА. ГОА будет состоять из двух уровней – базового и продвинутого. Наличие сертификата на продвинутый уровень </a:t>
            </a:r>
            <a:r>
              <a:rPr lang="ru-RU" dirty="0" err="1" smtClean="0">
                <a:solidFill>
                  <a:srgbClr val="000000"/>
                </a:solidFill>
              </a:rPr>
              <a:t>осовобождает</a:t>
            </a:r>
            <a:r>
              <a:rPr lang="ru-RU" dirty="0" smtClean="0">
                <a:solidFill>
                  <a:srgbClr val="000000"/>
                </a:solidFill>
              </a:rPr>
              <a:t> вуз от необходимости документарной проверки при процедуре ГА. Наличие сертификата ГОА позволит получить большие в сравнении с настоящими привилегии при распределении КЦП.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79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азвание 3"/>
          <p:cNvSpPr>
            <a:spLocks noGrp="1"/>
          </p:cNvSpPr>
          <p:nvPr>
            <p:ph type="title"/>
          </p:nvPr>
        </p:nvSpPr>
        <p:spPr>
          <a:xfrm>
            <a:off x="846484" y="1149493"/>
            <a:ext cx="2964782" cy="346497"/>
          </a:xfrm>
        </p:spPr>
        <p:txBody>
          <a:bodyPr/>
          <a:lstStyle/>
          <a:p>
            <a:pPr eaLnBrk="1" hangingPunct="1"/>
            <a:r>
              <a:rPr lang="ru-RU" altLang="ru-RU" sz="2200" dirty="0">
                <a:latin typeface="ArialMT"/>
              </a:rPr>
              <a:t>Спасибо за </a:t>
            </a:r>
            <a:r>
              <a:rPr lang="ru-RU" altLang="ru-RU" sz="2200" dirty="0" smtClean="0">
                <a:latin typeface="ArialMT"/>
              </a:rPr>
              <a:t>внимание!</a:t>
            </a:r>
            <a:endParaRPr lang="ru-RU" altLang="ru-RU" sz="2200" dirty="0">
              <a:latin typeface="ArialMT"/>
            </a:endParaRPr>
          </a:p>
        </p:txBody>
      </p:sp>
      <p:sp>
        <p:nvSpPr>
          <p:cNvPr id="10" name="Прямоугольник 4"/>
          <p:cNvSpPr>
            <a:spLocks noChangeArrowheads="1"/>
          </p:cNvSpPr>
          <p:nvPr/>
        </p:nvSpPr>
        <p:spPr bwMode="auto">
          <a:xfrm>
            <a:off x="580845" y="3801667"/>
            <a:ext cx="4744372" cy="90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2243" tIns="31122" rIns="62243" bIns="31122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100" dirty="0">
                <a:solidFill>
                  <a:srgbClr val="6D6E70"/>
                </a:solidFill>
                <a:latin typeface="ArialMT"/>
              </a:rPr>
              <a:t>Федеральное государственное</a:t>
            </a:r>
          </a:p>
          <a:p>
            <a:pPr eaLnBrk="1" hangingPunct="1"/>
            <a:r>
              <a:rPr lang="ru-RU" altLang="ru-RU" sz="1100" dirty="0">
                <a:solidFill>
                  <a:srgbClr val="6D6E70"/>
                </a:solidFill>
                <a:latin typeface="ArialMT"/>
              </a:rPr>
              <a:t>автономное образовательное учреждение</a:t>
            </a:r>
          </a:p>
          <a:p>
            <a:pPr eaLnBrk="1" hangingPunct="1"/>
            <a:r>
              <a:rPr lang="ru-RU" altLang="ru-RU" sz="1100" dirty="0">
                <a:solidFill>
                  <a:srgbClr val="6D6E70"/>
                </a:solidFill>
                <a:latin typeface="ArialMT"/>
              </a:rPr>
              <a:t>высшего </a:t>
            </a:r>
            <a:r>
              <a:rPr lang="ru-RU" altLang="ru-RU" sz="1100" dirty="0" smtClean="0">
                <a:solidFill>
                  <a:srgbClr val="6D6E70"/>
                </a:solidFill>
                <a:latin typeface="ArialMT"/>
              </a:rPr>
              <a:t>образования Национальный </a:t>
            </a:r>
            <a:r>
              <a:rPr lang="ru-RU" altLang="ru-RU" sz="1100" dirty="0">
                <a:solidFill>
                  <a:srgbClr val="6D6E70"/>
                </a:solidFill>
                <a:latin typeface="ArialMT"/>
              </a:rPr>
              <a:t>исследовательский технологический университет «МИСиС</a:t>
            </a:r>
            <a:r>
              <a:rPr lang="ru-RU" altLang="ru-RU" sz="1100" dirty="0" smtClean="0">
                <a:solidFill>
                  <a:srgbClr val="6D6E70"/>
                </a:solidFill>
                <a:latin typeface="ArialMT"/>
              </a:rPr>
              <a:t>», Ленинский </a:t>
            </a:r>
            <a:r>
              <a:rPr lang="ru-RU" altLang="ru-RU" sz="1100" dirty="0">
                <a:solidFill>
                  <a:srgbClr val="6D6E70"/>
                </a:solidFill>
                <a:latin typeface="ArialMT"/>
              </a:rPr>
              <a:t>проспект, дом 4</a:t>
            </a:r>
          </a:p>
          <a:p>
            <a:pPr eaLnBrk="1" hangingPunct="1"/>
            <a:r>
              <a:rPr lang="ru-RU" altLang="ru-RU" sz="1100" dirty="0">
                <a:solidFill>
                  <a:srgbClr val="6D6E70"/>
                </a:solidFill>
                <a:latin typeface="ArialMT"/>
              </a:rPr>
              <a:t>Москва, 119049</a:t>
            </a:r>
          </a:p>
        </p:txBody>
      </p:sp>
      <p:pic>
        <p:nvPicPr>
          <p:cNvPr id="5" name="Picture 17" descr="Z:\Медиа\Оформление - стандарт\Шарик с книго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619" y="79612"/>
            <a:ext cx="508067" cy="475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Название 3"/>
          <p:cNvSpPr txBox="1">
            <a:spLocks/>
          </p:cNvSpPr>
          <p:nvPr/>
        </p:nvSpPr>
        <p:spPr>
          <a:xfrm>
            <a:off x="938515" y="2134391"/>
            <a:ext cx="3899242" cy="29728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547" rtl="0" eaLnBrk="1" latinLnBrk="0" hangingPunct="1">
              <a:lnSpc>
                <a:spcPts val="1960"/>
              </a:lnSpc>
              <a:spcBef>
                <a:spcPct val="0"/>
              </a:spcBef>
              <a:buNone/>
              <a:defRPr sz="1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dirty="0" smtClean="0">
                <a:latin typeface="ArialMT"/>
              </a:rPr>
              <a:t>Буду признателен за Ваши вопросы</a:t>
            </a:r>
            <a:endParaRPr lang="ru-RU" altLang="ru-RU" dirty="0">
              <a:latin typeface="ArialMT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915" y="2550584"/>
            <a:ext cx="1287659" cy="78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307" y="3801667"/>
            <a:ext cx="982461" cy="782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310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Презентации НИТУ МИСиС РУС">
  <a:themeElements>
    <a:clrScheme name="MISIS Full Colors">
      <a:dk1>
        <a:srgbClr val="009FDF"/>
      </a:dk1>
      <a:lt1>
        <a:srgbClr val="FFFFFF"/>
      </a:lt1>
      <a:dk2>
        <a:srgbClr val="4C4C4C"/>
      </a:dk2>
      <a:lt2>
        <a:srgbClr val="FFFFFF"/>
      </a:lt2>
      <a:accent1>
        <a:srgbClr val="009FDF"/>
      </a:accent1>
      <a:accent2>
        <a:srgbClr val="407EC9"/>
      </a:accent2>
      <a:accent3>
        <a:srgbClr val="9595D2"/>
      </a:accent3>
      <a:accent4>
        <a:srgbClr val="009CA6"/>
      </a:accent4>
      <a:accent5>
        <a:srgbClr val="6CC249"/>
      </a:accent5>
      <a:accent6>
        <a:srgbClr val="F2A900"/>
      </a:accent6>
      <a:hlink>
        <a:srgbClr val="0033A0"/>
      </a:hlink>
      <a:folHlink>
        <a:srgbClr val="00187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3" id="{FF2B23B0-7C6F-BA48-BA19-EB47D1BB6205}" vid="{6830C127-E40E-5E4D-BD4B-B8AE6217D6D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18927</TotalTime>
  <Words>1103</Words>
  <Application>Microsoft Office PowerPoint</Application>
  <PresentationFormat>Экран (16:9)</PresentationFormat>
  <Paragraphs>83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.AppleSystemUIFont</vt:lpstr>
      <vt:lpstr>Arial</vt:lpstr>
      <vt:lpstr>ArialMT</vt:lpstr>
      <vt:lpstr>Calibri</vt:lpstr>
      <vt:lpstr>굴림</vt:lpstr>
      <vt:lpstr>Symbol</vt:lpstr>
      <vt:lpstr>Times New Roman</vt:lpstr>
      <vt:lpstr>Webnar</vt:lpstr>
      <vt:lpstr>Wingdings</vt:lpstr>
      <vt:lpstr>Шаблон Презентации НИТУ МИСиС РУС</vt:lpstr>
      <vt:lpstr>О тенденциях внедрения и разработки новых ФГОС 4.0</vt:lpstr>
      <vt:lpstr>Обсуждение задачи обновления ФГОС в рамках работы ассоциации «Глобальные университеты»</vt:lpstr>
      <vt:lpstr>Поручения президента РФ</vt:lpstr>
      <vt:lpstr>Проблемы ФГОС, сформулированные на заседаниях ассоциации «Глобальные университеты» в 2020г.</vt:lpstr>
      <vt:lpstr>Базовые нормы федерального законодательства</vt:lpstr>
      <vt:lpstr>Предлагаемая концепция ФГОС 4.0</vt:lpstr>
      <vt:lpstr>Предлагаемая структура нового ФГОС 4.0</vt:lpstr>
      <vt:lpstr>Предлагаемые направления деятельности по реализации вышеизложенной концепции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User</cp:lastModifiedBy>
  <cp:revision>552</cp:revision>
  <cp:lastPrinted>2019-09-09T15:26:41Z</cp:lastPrinted>
  <dcterms:created xsi:type="dcterms:W3CDTF">2017-11-03T14:22:57Z</dcterms:created>
  <dcterms:modified xsi:type="dcterms:W3CDTF">2020-05-25T13:35:27Z</dcterms:modified>
</cp:coreProperties>
</file>