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5" r:id="rId2"/>
  </p:sldMasterIdLst>
  <p:notesMasterIdLst>
    <p:notesMasterId r:id="rId16"/>
  </p:notesMasterIdLst>
  <p:sldIdLst>
    <p:sldId id="270" r:id="rId3"/>
    <p:sldId id="277" r:id="rId4"/>
    <p:sldId id="279" r:id="rId5"/>
    <p:sldId id="263" r:id="rId6"/>
    <p:sldId id="275" r:id="rId7"/>
    <p:sldId id="276" r:id="rId8"/>
    <p:sldId id="278" r:id="rId9"/>
    <p:sldId id="259" r:id="rId10"/>
    <p:sldId id="261" r:id="rId11"/>
    <p:sldId id="273" r:id="rId12"/>
    <p:sldId id="262" r:id="rId13"/>
    <p:sldId id="265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82" autoAdjust="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62BCB-5C65-44AF-92F0-FA4CBD1DB1EF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0BEC-A3D4-4EDD-83D6-42A6605F2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78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DA0B8-2C92-4A17-911E-A0457DAED5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B70BEC-A3D4-4EDD-83D6-42A6605F2E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46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70BEC-A3D4-4EDD-83D6-42A6605F2EE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43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0"/>
            <a:ext cx="9146716" cy="68551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78235" y="1632446"/>
            <a:ext cx="6313746" cy="19577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6036698" y="1795115"/>
            <a:ext cx="3110019" cy="1795114"/>
            <a:chOff x="7056000" y="1980000"/>
            <a:chExt cx="3636000" cy="1980000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4"/>
          <p:cNvGrpSpPr>
            <a:grpSpLocks/>
          </p:cNvGrpSpPr>
          <p:nvPr/>
        </p:nvGrpSpPr>
        <p:grpSpPr bwMode="auto">
          <a:xfrm>
            <a:off x="1878235" y="1468338"/>
            <a:ext cx="4158462" cy="164108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4" name="Изображение 28" descr="MISI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35" y="326777"/>
            <a:ext cx="1246724" cy="85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54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1878666" y="1796554"/>
            <a:ext cx="5389573" cy="179546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239362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4" y="1796554"/>
            <a:ext cx="3541720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8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8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54"/>
            <a:ext cx="3541720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2" name="Дата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63FD5D4-9E51-4442-90A4-A85B679D35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7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7" y="1796560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7" y="2774811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EF36AFF-035E-4853-837A-250AC8C8329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232790527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7" y="1796561"/>
            <a:ext cx="7237427" cy="4732413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1835B7B-95B3-4320-87AB-BE9AB6D21E8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2137413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7" y="1796560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954727" y="277544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таблицы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57FFAA3-48A7-4C53-B219-9E0A1A3DC2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67848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7" y="57128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7" y="179546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диаграммы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0269CED-C089-429B-AC47-3F6582B6CA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68091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4" y="1796559"/>
            <a:ext cx="3541720" cy="65289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526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4" y="2611586"/>
            <a:ext cx="3541720" cy="3917380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диаграммы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62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Дата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7" name="Номер слайда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0275B4E-58AD-48F6-948F-ED8AD952C8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234150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7" y="1796560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954727" y="277544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 SmartArt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1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C4C3506-B5EC-4B21-8E69-C83B68B594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314755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954736" y="6692453"/>
            <a:ext cx="4157104" cy="162668"/>
            <a:chOff x="2196000" y="1620000"/>
            <a:chExt cx="4860000" cy="180000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4" name="Изображение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19" y="5715000"/>
            <a:ext cx="934364" cy="64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954724" y="1796561"/>
            <a:ext cx="4465647" cy="2774811"/>
          </a:xfrm>
        </p:spPr>
        <p:txBody>
          <a:bodyPr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193795315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954736" y="6692453"/>
            <a:ext cx="4157104" cy="162668"/>
            <a:chOff x="2196000" y="1620000"/>
            <a:chExt cx="4860000" cy="180000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4" name="Изображение 14" descr="MISIS 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954724" y="1796561"/>
            <a:ext cx="4465647" cy="2774811"/>
          </a:xfrm>
        </p:spPr>
        <p:txBody>
          <a:bodyPr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167539795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" y="0"/>
            <a:ext cx="9146716" cy="68551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878235" y="1632446"/>
            <a:ext cx="6313746" cy="19577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" name="Группа 8"/>
          <p:cNvGrpSpPr>
            <a:grpSpLocks/>
          </p:cNvGrpSpPr>
          <p:nvPr userDrawn="1"/>
        </p:nvGrpSpPr>
        <p:grpSpPr bwMode="auto">
          <a:xfrm>
            <a:off x="6036698" y="1795115"/>
            <a:ext cx="3110019" cy="1795114"/>
            <a:chOff x="7056000" y="1980000"/>
            <a:chExt cx="3636000" cy="1980000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4"/>
          <p:cNvGrpSpPr>
            <a:grpSpLocks/>
          </p:cNvGrpSpPr>
          <p:nvPr userDrawn="1"/>
        </p:nvGrpSpPr>
        <p:grpSpPr bwMode="auto">
          <a:xfrm>
            <a:off x="1878235" y="1468338"/>
            <a:ext cx="4158462" cy="164108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4" name="Изображение 28" descr="MISI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35" y="326777"/>
            <a:ext cx="1246724" cy="85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54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1878666" y="1796554"/>
            <a:ext cx="5389573" cy="1795466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801205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0"/>
            <a:ext cx="9146716" cy="68551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78235" y="1632446"/>
            <a:ext cx="6313746" cy="19577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6036698" y="1795115"/>
            <a:ext cx="3110019" cy="1795114"/>
            <a:chOff x="7056000" y="1980000"/>
            <a:chExt cx="3636000" cy="1980000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4"/>
          <p:cNvGrpSpPr>
            <a:grpSpLocks/>
          </p:cNvGrpSpPr>
          <p:nvPr/>
        </p:nvGrpSpPr>
        <p:grpSpPr bwMode="auto">
          <a:xfrm>
            <a:off x="1878235" y="1468338"/>
            <a:ext cx="4158462" cy="164108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4" name="Изображение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519" y="328217"/>
            <a:ext cx="1723412" cy="85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54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1878666" y="1796554"/>
            <a:ext cx="5389573" cy="179546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1275952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7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61" y="1796555"/>
            <a:ext cx="2617793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5"/>
            <a:ext cx="4465647" cy="3754156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6217527-18A3-4AB0-89B0-282E3151A5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374967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6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954727" y="1796562"/>
            <a:ext cx="7237427" cy="4733501"/>
          </a:xfrm>
        </p:spPr>
        <p:txBody>
          <a:bodyPr numCol="3" spcCol="1070411"/>
          <a:lstStyle>
            <a:lvl1pPr marL="0" marR="0" indent="-314825" algn="l" defTabSz="4560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6"/>
              </a:spcAft>
              <a:buClrTx/>
              <a:buSzTx/>
              <a:buFont typeface="Wingdings" charset="2"/>
              <a:buAutoNum type="arabicPlain"/>
              <a:tabLst/>
              <a:defRPr sz="1100" kern="1200"/>
            </a:lvl1pPr>
            <a:lvl2pPr marL="199913" indent="-199913">
              <a:buFont typeface="Wingdings" charset="2"/>
              <a:buAutoNum type="arabicPlain"/>
              <a:defRPr/>
            </a:lvl2pPr>
            <a:lvl3pPr marL="358183" indent="-199913">
              <a:buFont typeface="Wingdings" charset="2"/>
              <a:buAutoNum type="arabicPlain"/>
              <a:defRPr/>
            </a:lvl3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15" name="Дата 6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B382665-7706-4C4F-97D6-D20683BEA5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199519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" y="2775446"/>
            <a:ext cx="9146716" cy="407967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5" name="Группа 7"/>
          <p:cNvGrpSpPr>
            <a:grpSpLocks/>
          </p:cNvGrpSpPr>
          <p:nvPr userDrawn="1"/>
        </p:nvGrpSpPr>
        <p:grpSpPr bwMode="auto">
          <a:xfrm>
            <a:off x="1878235" y="6698211"/>
            <a:ext cx="4158462" cy="164108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5" name="Прямоугольник 14"/>
          <p:cNvSpPr/>
          <p:nvPr userDrawn="1"/>
        </p:nvSpPr>
        <p:spPr>
          <a:xfrm>
            <a:off x="0" y="1959224"/>
            <a:ext cx="8191981" cy="816222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795116"/>
            <a:ext cx="6036697" cy="164108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54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101475036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952024" y="4733504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57413" tIns="157413" rIns="157413" bIns="157413"/>
          <a:lstStyle>
            <a:lvl1pPr marL="157413">
              <a:spcAft>
                <a:spcPts val="0"/>
              </a:spcAft>
              <a:defRPr/>
            </a:lvl1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54727" y="816134"/>
            <a:ext cx="7237427" cy="81612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7" y="1796561"/>
            <a:ext cx="7237427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6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D687433-F624-4B00-AD32-BCB9E51926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782074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54727" y="816134"/>
            <a:ext cx="7237427" cy="81612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954724" y="1796562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90"/>
            <a:ext cx="3541720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4650440" y="4734941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57413" tIns="157413" rIns="157413" bIns="157413"/>
          <a:lstStyle>
            <a:lvl1pPr marL="157413">
              <a:spcAft>
                <a:spcPts val="0"/>
              </a:spcAft>
              <a:defRPr/>
            </a:lvl1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Дата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7" name="Номер слайда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D137873-DB1E-4D9D-A155-1F4ED5F70B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867574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7" y="1796554"/>
            <a:ext cx="7237427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8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8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6FED28C-8209-4AA7-B962-174FFB7091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4488009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4" y="1796554"/>
            <a:ext cx="3541720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8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8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54"/>
            <a:ext cx="3541720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2" name="Дата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C9C668A-BD8F-45FF-8DD3-8DEFA59873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56467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7" y="1796560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7" y="2774811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74F55A07-9380-406B-87CE-B4F10B800A8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245145085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7" y="1796561"/>
            <a:ext cx="7237427" cy="4732413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4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200F0150-78FC-40AC-8B9E-FC42F20C013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3897460943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7" y="1796560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954727" y="277544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Щелкните значок, чтобы добавить таблицу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43551E1-726A-4367-BAA4-74EEA7C172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541204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19" y="5715000"/>
            <a:ext cx="934364" cy="64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7"/>
          <p:cNvGrpSpPr>
            <a:grpSpLocks/>
          </p:cNvGrpSpPr>
          <p:nvPr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61" y="1796555"/>
            <a:ext cx="2617793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5"/>
            <a:ext cx="4465647" cy="3754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2D910A0D-603C-4FFF-8BCC-C4489D4FBD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227439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7" y="57128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7" y="179546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Щелкните значок, чтобы добавить диаграмму</a:t>
            </a:r>
            <a:endParaRPr lang="ru-RU" noProof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5" name="Дата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75B49C6-EDE6-432C-9BC6-437F76A8BE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156885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4" y="1796559"/>
            <a:ext cx="3541720" cy="65289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526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4" y="2611586"/>
            <a:ext cx="3541720" cy="3917380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Щелкните значок, чтобы добавить диаграмму</a:t>
            </a:r>
            <a:endParaRPr lang="ru-RU" noProof="0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62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6" name="Дата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7" name="Номер слайда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31711D8-69BB-4141-B462-D55FFDBB46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217792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7" y="1796560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954727" y="277544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Щелкните значок, чтобы добавить рисунок SmartArt</a:t>
            </a:r>
            <a:endParaRPr lang="ru-RU" noProof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5" name="Дата 1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752842A-BCA3-4B72-8EFF-67A10ED72B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74711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954736" y="6692453"/>
            <a:ext cx="4157104" cy="162668"/>
            <a:chOff x="2196000" y="1620000"/>
            <a:chExt cx="4860000" cy="180000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4" name="Изображение 14" descr="MISIS 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954724" y="1796561"/>
            <a:ext cx="4465647" cy="2774811"/>
          </a:xfrm>
        </p:spPr>
        <p:txBody>
          <a:bodyPr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15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98828016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7"/>
          <p:cNvGrpSpPr>
            <a:grpSpLocks/>
          </p:cNvGrpSpPr>
          <p:nvPr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009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61" y="1796555"/>
            <a:ext cx="2617793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5"/>
            <a:ext cx="4465647" cy="3754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EA2373-23F4-4A55-9162-0E5A2611615D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D259EAB-FA50-4C1B-A4FB-5E8BA0B1CF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1628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0"/>
            <a:ext cx="9146716" cy="68551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78235" y="1632446"/>
            <a:ext cx="6313746" cy="19577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6036698" y="1795115"/>
            <a:ext cx="3110019" cy="1795114"/>
            <a:chOff x="7056000" y="1980000"/>
            <a:chExt cx="3636000" cy="1980000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4"/>
          <p:cNvGrpSpPr>
            <a:grpSpLocks/>
          </p:cNvGrpSpPr>
          <p:nvPr/>
        </p:nvGrpSpPr>
        <p:grpSpPr bwMode="auto">
          <a:xfrm>
            <a:off x="1878235" y="1468338"/>
            <a:ext cx="4158462" cy="164108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4" name="Изображение 28" descr="MISI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35" y="326777"/>
            <a:ext cx="1246724" cy="85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 userDrawn="1"/>
        </p:nvSpPr>
        <p:spPr>
          <a:xfrm>
            <a:off x="1" y="0"/>
            <a:ext cx="9146716" cy="68551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1878235" y="1632446"/>
            <a:ext cx="6313746" cy="19577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7"/>
          <p:cNvGrpSpPr>
            <a:grpSpLocks/>
          </p:cNvGrpSpPr>
          <p:nvPr userDrawn="1"/>
        </p:nvGrpSpPr>
        <p:grpSpPr bwMode="auto">
          <a:xfrm>
            <a:off x="6036698" y="1795115"/>
            <a:ext cx="3110019" cy="1795114"/>
            <a:chOff x="7056000" y="1980000"/>
            <a:chExt cx="3636000" cy="1980000"/>
          </a:xfrm>
        </p:grpSpPr>
        <p:sp>
          <p:nvSpPr>
            <p:cNvPr id="28" name="Прямоугольник 27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4" name="Группа 33"/>
          <p:cNvGrpSpPr>
            <a:grpSpLocks/>
          </p:cNvGrpSpPr>
          <p:nvPr userDrawn="1"/>
        </p:nvGrpSpPr>
        <p:grpSpPr bwMode="auto">
          <a:xfrm>
            <a:off x="1878235" y="1468338"/>
            <a:ext cx="4158462" cy="164108"/>
            <a:chOff x="2196000" y="1620000"/>
            <a:chExt cx="4860000" cy="180000"/>
          </a:xfrm>
        </p:grpSpPr>
        <p:sp>
          <p:nvSpPr>
            <p:cNvPr id="35" name="Прямоугольник 34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35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8" name="Прямоугольник 37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9" name="Прямоугольник 38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0" name="Прямоугольник 39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1" name="Прямоугольник 40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Прямоугольник 42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4" name="Изображение 28" descr="MISI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35" y="326777"/>
            <a:ext cx="1246724" cy="85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46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1878652" y="1796554"/>
            <a:ext cx="5389573" cy="179546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48628702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7"/>
          <p:cNvGrpSpPr>
            <a:grpSpLocks/>
          </p:cNvGrpSpPr>
          <p:nvPr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7" name="Изображение 12" descr="MISIS 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Группа 18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19" name="Прямоугольник 18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59" y="1796554"/>
            <a:ext cx="2617793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4465647" cy="3754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8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  <p:sp>
        <p:nvSpPr>
          <p:cNvPr id="29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C3DED-9810-43E0-93FF-E614436B478E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28511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Группа 16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16" name="Прямоугольник 1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954725" y="1796554"/>
            <a:ext cx="7237427" cy="4733501"/>
          </a:xfrm>
        </p:spPr>
        <p:txBody>
          <a:bodyPr numCol="3" spcCol="1073081"/>
          <a:lstStyle>
            <a:lvl1pPr marL="0" marR="0" indent="-315612" algn="l" defTabSz="4571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6"/>
              </a:spcAft>
              <a:buClrTx/>
              <a:buSzTx/>
              <a:buFont typeface="Wingdings" charset="2"/>
              <a:buAutoNum type="arabicPlain"/>
              <a:tabLst/>
              <a:defRPr sz="1100" kern="1200"/>
            </a:lvl1pPr>
            <a:lvl2pPr marL="200414" indent="-200414">
              <a:buFont typeface="Wingdings" charset="2"/>
              <a:buAutoNum type="arabicPlain"/>
              <a:defRPr/>
            </a:lvl2pPr>
            <a:lvl3pPr marL="359074" indent="-200414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Дата 6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  <p:sp>
        <p:nvSpPr>
          <p:cNvPr id="26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179BE-27E8-4432-B523-33425B262144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64946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775446"/>
            <a:ext cx="9146716" cy="407967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1878235" y="6698211"/>
            <a:ext cx="4158462" cy="164108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0" y="1959224"/>
            <a:ext cx="8191981" cy="816222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795116"/>
            <a:ext cx="6036697" cy="164108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1" y="2775446"/>
            <a:ext cx="9146716" cy="407967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8" name="Группа 20"/>
          <p:cNvGrpSpPr>
            <a:grpSpLocks/>
          </p:cNvGrpSpPr>
          <p:nvPr userDrawn="1"/>
        </p:nvGrpSpPr>
        <p:grpSpPr bwMode="auto">
          <a:xfrm>
            <a:off x="1878235" y="6698211"/>
            <a:ext cx="4158462" cy="164108"/>
            <a:chOff x="2196000" y="1620000"/>
            <a:chExt cx="4860000" cy="180000"/>
          </a:xfrm>
        </p:grpSpPr>
        <p:sp>
          <p:nvSpPr>
            <p:cNvPr id="19" name="Прямоугольник 18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0" name="Прямоугольник 29"/>
          <p:cNvSpPr/>
          <p:nvPr userDrawn="1"/>
        </p:nvSpPr>
        <p:spPr>
          <a:xfrm>
            <a:off x="0" y="1959224"/>
            <a:ext cx="8191981" cy="816222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0" y="1795116"/>
            <a:ext cx="6036697" cy="164108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46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32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542372426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952019" y="4733501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57806" tIns="157806" rIns="157806" bIns="157806"/>
          <a:lstStyle>
            <a:lvl1pPr marL="157806">
              <a:spcAft>
                <a:spcPts val="0"/>
              </a:spcAft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54725" y="816121"/>
            <a:ext cx="7237427" cy="81612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5" y="1796554"/>
            <a:ext cx="7237427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618F0-3D24-4471-826A-E7DB828102F3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81669964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7"/>
          <p:cNvGrpSpPr>
            <a:grpSpLocks/>
          </p:cNvGrpSpPr>
          <p:nvPr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61" y="1796555"/>
            <a:ext cx="2617793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5"/>
            <a:ext cx="4465647" cy="3754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FCEC7FF-091A-4FC6-B8F8-E5F8FE2A3B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509016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54725" y="816121"/>
            <a:ext cx="7237427" cy="81612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954724" y="1796554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77"/>
            <a:ext cx="3541720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4650432" y="4734939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57806" tIns="157806" rIns="157806" bIns="157806"/>
          <a:lstStyle>
            <a:lvl1pPr marL="157806">
              <a:spcAft>
                <a:spcPts val="0"/>
              </a:spcAft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B93E-1A11-4DD3-B3DA-9C61AF256459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031930754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5" y="1796554"/>
            <a:ext cx="7237427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7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7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83374-2481-41AC-B0EE-83DFAAE57B3A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4034843432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4" y="1796554"/>
            <a:ext cx="3541720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7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7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54"/>
            <a:ext cx="3541720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9F9F5-FF3E-4BFA-B826-F007E060C6EE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724740299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5" y="2774811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6C94-CE1D-4468-88B5-57A0C42D9C73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388938218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5" y="1796555"/>
            <a:ext cx="7237427" cy="4732413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B2E6-0E91-4E2F-847D-EE7C496F20DC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4121519901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954725" y="277544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таблицы</a:t>
            </a:r>
            <a:endParaRPr lang="ru-RU" noProof="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BEA20-7D48-4A56-B703-549DEF5AFC2C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797709611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5712846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5" y="179546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диаграммы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90D4-11AF-4324-B2A9-85987D5A7C88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205632111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3541720" cy="65289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526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4" y="2611586"/>
            <a:ext cx="3541720" cy="3917380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диаграммы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52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AF96A-0BA8-49C6-9297-B1DC854CCDD0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45657655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954725" y="277544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 SmartArt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3F4DD-5633-44D7-9B49-442338D6A677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69704286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954736" y="6692453"/>
            <a:ext cx="4157104" cy="162668"/>
            <a:chOff x="2196000" y="1620000"/>
            <a:chExt cx="4860000" cy="180000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4" name="Изображение 14" descr="MISIS 0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Группа 17"/>
          <p:cNvGrpSpPr>
            <a:grpSpLocks/>
          </p:cNvGrpSpPr>
          <p:nvPr userDrawn="1"/>
        </p:nvGrpSpPr>
        <p:grpSpPr bwMode="auto">
          <a:xfrm>
            <a:off x="954736" y="6692453"/>
            <a:ext cx="4157104" cy="162668"/>
            <a:chOff x="2196000" y="1620000"/>
            <a:chExt cx="4860000" cy="180000"/>
          </a:xfrm>
        </p:grpSpPr>
        <p:sp>
          <p:nvSpPr>
            <p:cNvPr id="17" name="Прямоугольник 1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6" name="Изображение 14" descr="MISIS 0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954724" y="1796552"/>
            <a:ext cx="4465647" cy="2774811"/>
          </a:xfrm>
        </p:spPr>
        <p:txBody>
          <a:bodyPr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7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8726704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Группа 16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16" name="Прямоугольник 1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954727" y="1796562"/>
            <a:ext cx="7237427" cy="4733501"/>
          </a:xfrm>
        </p:spPr>
        <p:txBody>
          <a:bodyPr numCol="3" spcCol="1070411"/>
          <a:lstStyle>
            <a:lvl1pPr marL="0" marR="0" indent="-314825" algn="l" defTabSz="4560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6"/>
              </a:spcAft>
              <a:buClrTx/>
              <a:buSzTx/>
              <a:buFont typeface="Wingdings" charset="2"/>
              <a:buAutoNum type="arabicPlain"/>
              <a:tabLst/>
              <a:defRPr sz="1100" kern="1200"/>
            </a:lvl1pPr>
            <a:lvl2pPr marL="199913" indent="-199913">
              <a:buFont typeface="Wingdings" charset="2"/>
              <a:buAutoNum type="arabicPlain"/>
              <a:defRPr/>
            </a:lvl2pPr>
            <a:lvl3pPr marL="358183" indent="-199913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Дата 6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26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C0BA92B-6210-4303-B4C2-5B07EDC42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8999968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" y="0"/>
            <a:ext cx="9146716" cy="68551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878235" y="1632446"/>
            <a:ext cx="6313746" cy="19577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" name="Группа 8"/>
          <p:cNvGrpSpPr>
            <a:grpSpLocks/>
          </p:cNvGrpSpPr>
          <p:nvPr userDrawn="1"/>
        </p:nvGrpSpPr>
        <p:grpSpPr bwMode="auto">
          <a:xfrm>
            <a:off x="6036698" y="1795115"/>
            <a:ext cx="3110019" cy="1795114"/>
            <a:chOff x="7056000" y="1980000"/>
            <a:chExt cx="3636000" cy="1980000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4"/>
          <p:cNvGrpSpPr>
            <a:grpSpLocks/>
          </p:cNvGrpSpPr>
          <p:nvPr userDrawn="1"/>
        </p:nvGrpSpPr>
        <p:grpSpPr bwMode="auto">
          <a:xfrm>
            <a:off x="1878235" y="1468338"/>
            <a:ext cx="4158462" cy="164108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4" name="Изображение 28" descr="MISI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35" y="326777"/>
            <a:ext cx="1246724" cy="85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46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1878652" y="1796554"/>
            <a:ext cx="5389573" cy="1795466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27520957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7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59" y="1796554"/>
            <a:ext cx="2617793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4465647" cy="3754156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24C5-3FE3-4945-9A36-43EA1C823512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23744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6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954725" y="1796554"/>
            <a:ext cx="7237427" cy="4733501"/>
          </a:xfrm>
        </p:spPr>
        <p:txBody>
          <a:bodyPr numCol="3" spcCol="1073081"/>
          <a:lstStyle>
            <a:lvl1pPr marL="0" marR="0" indent="-315612" algn="l" defTabSz="4571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6"/>
              </a:spcAft>
              <a:buClrTx/>
              <a:buSzTx/>
              <a:buFont typeface="Wingdings" charset="2"/>
              <a:buAutoNum type="arabicPlain"/>
              <a:tabLst/>
              <a:defRPr sz="1100" kern="1200"/>
            </a:lvl1pPr>
            <a:lvl2pPr marL="200414" indent="-200414">
              <a:buFont typeface="Wingdings" charset="2"/>
              <a:buAutoNum type="arabicPlain"/>
              <a:defRPr/>
            </a:lvl2pPr>
            <a:lvl3pPr marL="359074" indent="-200414">
              <a:buFont typeface="Wingdings" charset="2"/>
              <a:buAutoNum type="arabicPlain"/>
              <a:defRPr/>
            </a:lvl3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15" name="Дата 6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115D4-8282-4491-91B4-90CEEE3D0199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65620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" y="2775446"/>
            <a:ext cx="9146716" cy="407967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5" name="Группа 7"/>
          <p:cNvGrpSpPr>
            <a:grpSpLocks/>
          </p:cNvGrpSpPr>
          <p:nvPr userDrawn="1"/>
        </p:nvGrpSpPr>
        <p:grpSpPr bwMode="auto">
          <a:xfrm>
            <a:off x="1878235" y="6698211"/>
            <a:ext cx="4158462" cy="164108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5" name="Прямоугольник 14"/>
          <p:cNvSpPr/>
          <p:nvPr userDrawn="1"/>
        </p:nvSpPr>
        <p:spPr>
          <a:xfrm>
            <a:off x="0" y="1959224"/>
            <a:ext cx="8191981" cy="816222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795116"/>
            <a:ext cx="6036697" cy="164108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57144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46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825389276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952019" y="4733501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57806" tIns="157806" rIns="157806" bIns="157806"/>
          <a:lstStyle>
            <a:lvl1pPr marL="157806">
              <a:spcAft>
                <a:spcPts val="0"/>
              </a:spcAft>
              <a:defRPr/>
            </a:lvl1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54725" y="816121"/>
            <a:ext cx="7237427" cy="81612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5" y="1796554"/>
            <a:ext cx="7237427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4D540-2799-4969-ACFC-06A2C0924B34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4280722320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54725" y="816121"/>
            <a:ext cx="7237427" cy="81612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954724" y="1796554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77"/>
            <a:ext cx="3541720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4650432" y="4734939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57806" tIns="157806" rIns="157806" bIns="157806"/>
          <a:lstStyle>
            <a:lvl1pPr marL="157806">
              <a:spcAft>
                <a:spcPts val="0"/>
              </a:spcAft>
              <a:defRPr/>
            </a:lvl1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6A6C-172F-4E07-AC65-B2413D1672DC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338803911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5" y="1796554"/>
            <a:ext cx="7237427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7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7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FC36-72CC-4FC3-A58C-451B394CE418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933385434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4" y="1796554"/>
            <a:ext cx="3541720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7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7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54"/>
            <a:ext cx="3541720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75A12-5E84-4CCF-97B6-1C7B3FC0EB1A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96835874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5" y="2774811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53C0C-0007-40A8-BC8C-8441D18F8913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411835259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5" y="1796555"/>
            <a:ext cx="7237427" cy="4732413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err="1"/>
              <a:t>Чтобы</a:t>
            </a:r>
            <a:r>
              <a:rPr lang="en-US" noProof="0" dirty="0"/>
              <a:t> </a:t>
            </a:r>
            <a:r>
              <a:rPr lang="en-US" noProof="0" dirty="0" err="1"/>
              <a:t>добавить</a:t>
            </a:r>
            <a:r>
              <a:rPr lang="en-US" noProof="0" dirty="0"/>
              <a:t> </a:t>
            </a:r>
            <a:r>
              <a:rPr lang="en-US" noProof="0" dirty="0" err="1"/>
              <a:t>рисунок</a:t>
            </a:r>
            <a:r>
              <a:rPr lang="en-US" noProof="0" dirty="0"/>
              <a:t>, </a:t>
            </a:r>
            <a:r>
              <a:rPr lang="en-US" noProof="0" dirty="0" err="1"/>
              <a:t>перетащите</a:t>
            </a:r>
            <a:r>
              <a:rPr lang="en-US" noProof="0" dirty="0"/>
              <a:t> </a:t>
            </a:r>
            <a:r>
              <a:rPr lang="en-US" noProof="0" dirty="0" err="1"/>
              <a:t>его</a:t>
            </a:r>
            <a:r>
              <a:rPr lang="en-US" noProof="0" dirty="0"/>
              <a:t> на </a:t>
            </a:r>
            <a:r>
              <a:rPr lang="en-US" noProof="0" dirty="0" err="1"/>
              <a:t>заполнитель</a:t>
            </a:r>
            <a:r>
              <a:rPr lang="en-US" noProof="0" dirty="0"/>
              <a:t> </a:t>
            </a:r>
            <a:r>
              <a:rPr lang="en-US" noProof="0" dirty="0" err="1"/>
              <a:t>или</a:t>
            </a:r>
            <a:r>
              <a:rPr lang="en-US" noProof="0" dirty="0"/>
              <a:t> </a:t>
            </a:r>
            <a:r>
              <a:rPr lang="en-US" noProof="0" dirty="0" err="1"/>
              <a:t>щелкните</a:t>
            </a:r>
            <a:r>
              <a:rPr lang="en-US" noProof="0" dirty="0"/>
              <a:t> </a:t>
            </a:r>
            <a:r>
              <a:rPr lang="en-US" noProof="0" dirty="0" err="1"/>
              <a:t>значок</a:t>
            </a:r>
            <a:endParaRPr lang="ru-RU" noProof="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FBA8-5C54-4829-A4F0-3D689E5AF800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22657042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775446"/>
            <a:ext cx="9146716" cy="407967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1878235" y="6698211"/>
            <a:ext cx="4158462" cy="164108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0" y="1959224"/>
            <a:ext cx="8191981" cy="816222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795116"/>
            <a:ext cx="6036697" cy="164108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1" y="2775446"/>
            <a:ext cx="9146716" cy="407967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8" name="Группа 20"/>
          <p:cNvGrpSpPr>
            <a:grpSpLocks/>
          </p:cNvGrpSpPr>
          <p:nvPr userDrawn="1"/>
        </p:nvGrpSpPr>
        <p:grpSpPr bwMode="auto">
          <a:xfrm>
            <a:off x="1878235" y="6698211"/>
            <a:ext cx="4158462" cy="164108"/>
            <a:chOff x="2196000" y="1620000"/>
            <a:chExt cx="4860000" cy="180000"/>
          </a:xfrm>
        </p:grpSpPr>
        <p:sp>
          <p:nvSpPr>
            <p:cNvPr id="19" name="Прямоугольник 18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00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0" name="Прямоугольник 29"/>
          <p:cNvSpPr/>
          <p:nvPr userDrawn="1"/>
        </p:nvSpPr>
        <p:spPr>
          <a:xfrm>
            <a:off x="0" y="1959224"/>
            <a:ext cx="8191981" cy="816222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0" y="1795116"/>
            <a:ext cx="6036697" cy="164108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63" tIns="39982" rIns="79963" bIns="39982" anchor="ctr"/>
          <a:lstStyle/>
          <a:p>
            <a:pPr algn="ctr" defTabSz="45600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1878652" y="3917380"/>
            <a:ext cx="6313500" cy="1632242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50" y="5712854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900">
                <a:solidFill>
                  <a:schemeClr val="bg1"/>
                </a:solidFill>
              </a:defRPr>
            </a:lvl1pPr>
            <a:lvl2pPr marL="45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32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</p:spTree>
    <p:extLst>
      <p:ext uri="{BB962C8B-B14F-4D97-AF65-F5344CB8AC3E}">
        <p14:creationId xmlns:p14="http://schemas.microsoft.com/office/powerpoint/2010/main" val="3252546985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954725" y="277544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Щелкните значок, чтобы добавить таблицу</a:t>
            </a:r>
            <a:endParaRPr lang="ru-RU" noProof="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34F29-9FC1-4656-9CBF-649862FD84FC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947605238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5712846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5" y="179546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Щелкните значок, чтобы добавить диаграмму</a:t>
            </a:r>
            <a:endParaRPr lang="ru-RU" noProof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F220-6142-464E-87F7-A17442DA8A2C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546924508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3541720" cy="65289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526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4" y="2611586"/>
            <a:ext cx="3541720" cy="3917380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Щелкните значок, чтобы добавить диаграмму</a:t>
            </a:r>
            <a:endParaRPr lang="ru-RU" noProof="0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52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FB323-C762-498B-A76A-9F90DC1E6F6D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957109591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954725" y="2775446"/>
            <a:ext cx="7237427" cy="3754156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Щелкните значок, чтобы добавить рисунок SmartArt</a:t>
            </a:r>
            <a:endParaRPr lang="ru-RU" noProof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D688D-FF6A-4705-954C-4C399FC919F9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788595955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954736" y="6692453"/>
            <a:ext cx="4157104" cy="162668"/>
            <a:chOff x="2196000" y="1620000"/>
            <a:chExt cx="4860000" cy="180000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" name="Прямоугольник 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44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4" name="Изображение 14" descr="MISIS 0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954724" y="1796552"/>
            <a:ext cx="4465647" cy="2774811"/>
          </a:xfrm>
        </p:spPr>
        <p:txBody>
          <a:bodyPr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15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44688075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ступление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6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2" t="10422" r="5469" b="11241"/>
          <a:stretch>
            <a:fillRect/>
          </a:stretch>
        </p:blipFill>
        <p:spPr bwMode="auto">
          <a:xfrm>
            <a:off x="947945" y="6145425"/>
            <a:ext cx="1117706" cy="48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59" y="1796554"/>
            <a:ext cx="2617793" cy="1855781"/>
          </a:xfrm>
        </p:spPr>
        <p:txBody>
          <a:bodyPr/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4465647" cy="3754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5" name="Рисунок 11"/>
          <p:cNvSpPr>
            <a:spLocks noGrp="1"/>
          </p:cNvSpPr>
          <p:nvPr>
            <p:ph type="pic" sz="quarter" idx="14"/>
          </p:nvPr>
        </p:nvSpPr>
        <p:spPr>
          <a:xfrm>
            <a:off x="5592984" y="3721433"/>
            <a:ext cx="2617793" cy="1855781"/>
          </a:xfrm>
        </p:spPr>
        <p:txBody>
          <a:bodyPr/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8" name="Дата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  <p:sp>
        <p:nvSpPr>
          <p:cNvPr id="19" name="Номер слайда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70F63-F422-4939-A115-A7231D67CEF4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228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Вступление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36" y="5713561"/>
            <a:ext cx="1298331" cy="64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7"/>
          <p:cNvGrpSpPr>
            <a:grpSpLocks/>
          </p:cNvGrpSpPr>
          <p:nvPr userDrawn="1"/>
        </p:nvGrpSpPr>
        <p:grpSpPr bwMode="auto">
          <a:xfrm>
            <a:off x="954736" y="6698211"/>
            <a:ext cx="4157104" cy="164108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49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59" y="1796554"/>
            <a:ext cx="2617793" cy="3754156"/>
          </a:xfrm>
        </p:spPr>
        <p:txBody>
          <a:bodyPr/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4465647" cy="37541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5412-F831-4213-98A7-67BC68128A1B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0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952024" y="4733504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57413" tIns="157413" rIns="157413" bIns="157413"/>
          <a:lstStyle>
            <a:lvl1pPr marL="157413">
              <a:spcAft>
                <a:spcPts val="0"/>
              </a:spcAft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54727" y="816134"/>
            <a:ext cx="7237427" cy="81612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7" y="1796561"/>
            <a:ext cx="7237427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6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80107724-C725-45D2-A4BD-55D5917F43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844013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54727" y="816134"/>
            <a:ext cx="7237427" cy="81612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954724" y="1796562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90"/>
            <a:ext cx="3541720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4650440" y="4734941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57413" tIns="157413" rIns="157413" bIns="157413"/>
          <a:lstStyle>
            <a:lvl1pPr marL="157413">
              <a:spcAft>
                <a:spcPts val="0"/>
              </a:spcAft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7" name="Номер слайда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C1BA4B0-883B-4281-9433-25399607B3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317658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7" y="1796554"/>
            <a:ext cx="7237427" cy="17954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8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88"/>
            <a:ext cx="3541720" cy="2774811"/>
          </a:xfrm>
        </p:spPr>
        <p:txBody>
          <a:bodyPr rtlCol="0">
            <a:no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5987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67137ED-6369-47C0-8D78-D757D40787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29954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21946" y="326777"/>
            <a:ext cx="770035" cy="326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4C4C4C"/>
                </a:solidFill>
              </a:defRPr>
            </a:lvl1pPr>
          </a:lstStyle>
          <a:p>
            <a:pPr defTabSz="455106" fontAlgn="base">
              <a:spcBef>
                <a:spcPct val="0"/>
              </a:spcBef>
              <a:spcAft>
                <a:spcPct val="0"/>
              </a:spcAft>
            </a:pPr>
            <a:fld id="{3838B0BC-011A-4901-BF04-9D0BC2EED4F8}" type="slidenum">
              <a:rPr lang="ru-RU" altLang="ru-RU">
                <a:cs typeface="Arial" pitchFamily="34" charset="0"/>
              </a:rPr>
              <a:pPr defTabSz="45510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2020" y="328217"/>
            <a:ext cx="6313746" cy="3210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defTabSz="456001" eaLnBrk="1" fontAlgn="auto" hangingPunct="1">
              <a:spcBef>
                <a:spcPts val="0"/>
              </a:spcBef>
              <a:spcAft>
                <a:spcPts val="0"/>
              </a:spcAft>
              <a:defRPr sz="700">
                <a:solidFill>
                  <a:srgbClr val="4C4C4C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ru-RU" dirty="0"/>
              <a:t>НИТУ «МИСиС» / Об итогах набора студентов в 2017 году и задачи по обеспечению качества набора в 2018 году/ 31 августа 2018 г.</a:t>
            </a:r>
          </a:p>
        </p:txBody>
      </p:sp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 bwMode="auto">
          <a:xfrm>
            <a:off x="954736" y="816224"/>
            <a:ext cx="7237245" cy="81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r>
              <a:rPr lang="en-US" altLang="ru-RU"/>
              <a:t> 24pt</a:t>
            </a:r>
            <a:endParaRPr lang="ru-RU" altLang="ru-RU"/>
          </a:p>
        </p:txBody>
      </p:sp>
      <p:sp>
        <p:nvSpPr>
          <p:cNvPr id="4101" name="Текст 2"/>
          <p:cNvSpPr>
            <a:spLocks noGrp="1"/>
          </p:cNvSpPr>
          <p:nvPr>
            <p:ph type="body" idx="1"/>
          </p:nvPr>
        </p:nvSpPr>
        <p:spPr bwMode="auto">
          <a:xfrm>
            <a:off x="954736" y="1795115"/>
            <a:ext cx="7237245" cy="473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  <a:r>
              <a:rPr lang="en-US" altLang="ru-RU"/>
              <a:t> 14pt</a:t>
            </a:r>
            <a:endParaRPr lang="ru-RU" altLang="ru-RU"/>
          </a:p>
          <a:p>
            <a:pPr lvl="1"/>
            <a:r>
              <a:rPr lang="ru-RU" altLang="ru-RU"/>
              <a:t>Второй уровень</a:t>
            </a:r>
            <a:r>
              <a:rPr lang="en-US" altLang="ru-RU"/>
              <a:t> 12pt</a:t>
            </a:r>
            <a:endParaRPr lang="ru-RU" altLang="ru-RU"/>
          </a:p>
          <a:p>
            <a:pPr lvl="2"/>
            <a:r>
              <a:rPr lang="ru-RU" altLang="ru-RU"/>
              <a:t>Третий уровень</a:t>
            </a:r>
            <a:r>
              <a:rPr lang="en-US" altLang="ru-RU"/>
              <a:t> 10pt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567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</p:sldLayoutIdLst>
  <p:transition>
    <p:fade/>
  </p:transition>
  <p:hf hdr="0" ftr="0"/>
  <p:txStyles>
    <p:titleStyle>
      <a:lvl1pPr algn="l" defTabSz="455106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5106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anose="020B0604020202020204" pitchFamily="34" charset="0"/>
        </a:defRPr>
      </a:lvl2pPr>
      <a:lvl3pPr algn="l" defTabSz="455106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anose="020B0604020202020204" pitchFamily="34" charset="0"/>
        </a:defRPr>
      </a:lvl3pPr>
      <a:lvl4pPr algn="l" defTabSz="455106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anose="020B0604020202020204" pitchFamily="34" charset="0"/>
        </a:defRPr>
      </a:lvl4pPr>
      <a:lvl5pPr algn="l" defTabSz="455106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anose="020B0604020202020204" pitchFamily="34" charset="0"/>
        </a:defRPr>
      </a:lvl5pPr>
      <a:lvl6pPr marL="400827" algn="l" defTabSz="455106" rtl="0" fontAlgn="base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anose="020B0604020202020204" pitchFamily="34" charset="0"/>
        </a:defRPr>
      </a:lvl6pPr>
      <a:lvl7pPr marL="801654" algn="l" defTabSz="455106" rtl="0" fontAlgn="base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anose="020B0604020202020204" pitchFamily="34" charset="0"/>
        </a:defRPr>
      </a:lvl7pPr>
      <a:lvl8pPr marL="1202482" algn="l" defTabSz="455106" rtl="0" fontAlgn="base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anose="020B0604020202020204" pitchFamily="34" charset="0"/>
        </a:defRPr>
      </a:lvl8pPr>
      <a:lvl9pPr marL="1603309" algn="l" defTabSz="455106" rtl="0" fontAlgn="base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defTabSz="455106" rtl="0" eaLnBrk="0" fontAlgn="base" hangingPunct="0">
        <a:spcBef>
          <a:spcPct val="0"/>
        </a:spcBef>
        <a:spcAft>
          <a:spcPts val="526"/>
        </a:spcAft>
        <a:buFont typeface="Arial" pitchFamily="34" charset="0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155877" indent="-155877" algn="l" defTabSz="455106" rtl="0" eaLnBrk="0" fontAlgn="base" hangingPunct="0">
        <a:spcBef>
          <a:spcPct val="0"/>
        </a:spcBef>
        <a:spcAft>
          <a:spcPts val="526"/>
        </a:spcAft>
        <a:buClr>
          <a:schemeClr val="tx1"/>
        </a:buClr>
        <a:buFont typeface="Lucida Grande"/>
        <a:buChar char="●"/>
        <a:defRPr sz="1100" kern="1200">
          <a:solidFill>
            <a:schemeClr val="tx2"/>
          </a:solidFill>
          <a:latin typeface="+mn-lt"/>
          <a:ea typeface="+mn-ea"/>
          <a:cs typeface="+mn-cs"/>
        </a:defRPr>
      </a:lvl2pPr>
      <a:lvl3pPr marL="313147" indent="-154486" algn="l" defTabSz="455106" rtl="0" eaLnBrk="0" fontAlgn="base" hangingPunct="0">
        <a:spcBef>
          <a:spcPct val="0"/>
        </a:spcBef>
        <a:spcAft>
          <a:spcPts val="526"/>
        </a:spcAft>
        <a:buFont typeface="Lucida Grande"/>
        <a:buChar char="—"/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1594958" indent="-226858" algn="l" defTabSz="45510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1456" indent="-226858" algn="l" defTabSz="45510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08032" indent="-228002" algn="l" defTabSz="4560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4040" indent="-228002" algn="l" defTabSz="4560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044" indent="-228002" algn="l" defTabSz="4560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6050" indent="-228002" algn="l" defTabSz="4560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01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009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13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025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030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036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041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047" algn="l" defTabSz="4560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21946" y="326777"/>
            <a:ext cx="770035" cy="3267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defTabSz="457144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4A0D0E-E5D1-436E-A795-DA65939B7C3E}" type="slidenum">
              <a:rPr lang="ru-RU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2020" y="328217"/>
            <a:ext cx="6313746" cy="3210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defTabSz="457144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dirty="0">
                <a:solidFill>
                  <a:srgbClr val="4C4C4C"/>
                </a:solidFill>
              </a:rPr>
              <a:t>НИТУ «МИСиС» / 2015</a:t>
            </a: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954736" y="816224"/>
            <a:ext cx="7237245" cy="81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r>
              <a:rPr lang="en-US" altLang="ru-RU"/>
              <a:t> 24pt</a:t>
            </a:r>
            <a:endParaRPr lang="ru-RU" altLang="ru-RU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954736" y="1795115"/>
            <a:ext cx="7237245" cy="473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  <a:r>
              <a:rPr lang="en-US" altLang="ru-RU"/>
              <a:t> 14pt</a:t>
            </a:r>
            <a:endParaRPr lang="ru-RU" altLang="ru-RU"/>
          </a:p>
          <a:p>
            <a:pPr lvl="1"/>
            <a:r>
              <a:rPr lang="ru-RU" altLang="ru-RU"/>
              <a:t>Второй уровень</a:t>
            </a:r>
            <a:r>
              <a:rPr lang="en-US" altLang="ru-RU"/>
              <a:t> 12pt</a:t>
            </a:r>
            <a:endParaRPr lang="ru-RU" altLang="ru-RU"/>
          </a:p>
          <a:p>
            <a:pPr lvl="2"/>
            <a:r>
              <a:rPr lang="ru-RU" altLang="ru-RU"/>
              <a:t>Третий уровень</a:t>
            </a:r>
            <a:r>
              <a:rPr lang="en-US" altLang="ru-RU"/>
              <a:t> 10pt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24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  <p:sldLayoutId id="2147483718" r:id="rId23"/>
    <p:sldLayoutId id="2147483719" r:id="rId24"/>
    <p:sldLayoutId id="2147483720" r:id="rId25"/>
    <p:sldLayoutId id="2147483721" r:id="rId26"/>
    <p:sldLayoutId id="2147483722" r:id="rId27"/>
    <p:sldLayoutId id="2147483723" r:id="rId28"/>
    <p:sldLayoutId id="2147483724" r:id="rId29"/>
    <p:sldLayoutId id="2147483725" r:id="rId30"/>
    <p:sldLayoutId id="2147483726" r:id="rId31"/>
    <p:sldLayoutId id="2147483727" r:id="rId32"/>
  </p:sldLayoutIdLst>
  <p:transition spd="med">
    <p:fade/>
  </p:transition>
  <p:hf hdr="0" ftr="0"/>
  <p:txStyles>
    <p:titleStyle>
      <a:lvl1pPr algn="l" defTabSz="456498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6498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itchFamily="34" charset="0"/>
        </a:defRPr>
      </a:lvl2pPr>
      <a:lvl3pPr algn="l" defTabSz="456498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itchFamily="34" charset="0"/>
        </a:defRPr>
      </a:lvl3pPr>
      <a:lvl4pPr algn="l" defTabSz="456498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itchFamily="34" charset="0"/>
        </a:defRPr>
      </a:lvl4pPr>
      <a:lvl5pPr algn="l" defTabSz="456498" rtl="0" eaLnBrk="0" fontAlgn="base" hangingPunct="0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itchFamily="34" charset="0"/>
        </a:defRPr>
      </a:lvl5pPr>
      <a:lvl6pPr marL="400827" algn="l" defTabSz="456498" rtl="0" fontAlgn="base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itchFamily="34" charset="0"/>
        </a:defRPr>
      </a:lvl6pPr>
      <a:lvl7pPr marL="801654" algn="l" defTabSz="456498" rtl="0" fontAlgn="base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itchFamily="34" charset="0"/>
        </a:defRPr>
      </a:lvl7pPr>
      <a:lvl8pPr marL="1202482" algn="l" defTabSz="456498" rtl="0" fontAlgn="base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itchFamily="34" charset="0"/>
        </a:defRPr>
      </a:lvl8pPr>
      <a:lvl9pPr marL="1603309" algn="l" defTabSz="456498" rtl="0" fontAlgn="base">
        <a:lnSpc>
          <a:spcPts val="2521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Arial" pitchFamily="34" charset="0"/>
        </a:defRPr>
      </a:lvl9pPr>
    </p:titleStyle>
    <p:bodyStyle>
      <a:lvl1pPr marL="300620" indent="-300620" algn="l" defTabSz="456498" rtl="0" eaLnBrk="0" fontAlgn="base" hangingPunct="0">
        <a:spcBef>
          <a:spcPct val="0"/>
        </a:spcBef>
        <a:spcAft>
          <a:spcPts val="526"/>
        </a:spcAft>
        <a:buFont typeface="Arial" pitchFamily="34" charset="0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157269" indent="-157269" algn="l" defTabSz="456498" rtl="0" eaLnBrk="0" fontAlgn="base" hangingPunct="0">
        <a:spcBef>
          <a:spcPct val="0"/>
        </a:spcBef>
        <a:spcAft>
          <a:spcPts val="526"/>
        </a:spcAft>
        <a:buClr>
          <a:schemeClr val="tx1"/>
        </a:buClr>
        <a:buFont typeface="Lucida Grande"/>
        <a:buChar char="●"/>
        <a:defRPr sz="1100" kern="1200">
          <a:solidFill>
            <a:schemeClr val="tx2"/>
          </a:solidFill>
          <a:latin typeface="+mn-lt"/>
          <a:ea typeface="+mn-ea"/>
          <a:cs typeface="+mn-cs"/>
        </a:defRPr>
      </a:lvl2pPr>
      <a:lvl3pPr marL="314538" indent="-155877" algn="l" defTabSz="456498" rtl="0" eaLnBrk="0" fontAlgn="base" hangingPunct="0">
        <a:spcBef>
          <a:spcPct val="0"/>
        </a:spcBef>
        <a:spcAft>
          <a:spcPts val="526"/>
        </a:spcAft>
        <a:buFont typeface="Lucida Grande"/>
        <a:buChar char="—"/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134" indent="-228249" algn="l" defTabSz="45649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023" indent="-228249" algn="l" defTabSz="45649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28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3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6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su.ru/ad4cca40-0a78-41df-922a-a3afc5b6d67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4" Type="http://schemas.openxmlformats.org/officeDocument/2006/relationships/hyperlink" Target="https://science.urfu.ru/ru/organisations/%D0%BA%D0%B0%D1%84%D0%B5%D0%B4%D1%80%D0%B0-%D0%BB%D0%B8%D1%82%D0%B5%D0%B9%D0%BD%D0%BE%D0%B3%D0%BE-%D0%BF%D1%80%D0%BE%D0%B8%D0%B7%D0%B2%D0%BE%D0%B4%D1%81%D1%82%D0%B2%D0%B0-%D0%B8-%D1%83%D0%BF%D1%80%D0%BE%D1%87%D0%BD%D1%8F%D1%8E%D1%89%D0%B8%D1%85-%D1%82%D0%B5%D1%85%D0%BD%D0%BE%D0%BB%D0%BE%D0%B3%D0%B8%D0%B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sis.ru/university/struktura-universiteta/kafedry/70/" TargetMode="External"/><Relationship Id="rId2" Type="http://schemas.openxmlformats.org/officeDocument/2006/relationships/hyperlink" Target="https://www.magtu.ru/staff/personalnye-stranitsy-prepodavatelej/category/kafedra-litejnyh-processov-i-materialovedeniya.html" TargetMode="Externa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isis.ru/university/struktura-universiteta/kafedry/70/" TargetMode="Externa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азвание 15"/>
          <p:cNvSpPr>
            <a:spLocks noGrp="1"/>
          </p:cNvSpPr>
          <p:nvPr>
            <p:ph type="title"/>
          </p:nvPr>
        </p:nvSpPr>
        <p:spPr>
          <a:xfrm>
            <a:off x="582574" y="4365104"/>
            <a:ext cx="7762825" cy="1632446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</a:pPr>
            <a:br>
              <a:rPr lang="ru-RU" altLang="ru-RU" sz="1800" dirty="0"/>
            </a:br>
            <a:br>
              <a:rPr lang="ru-RU" altLang="ru-RU" sz="3600" dirty="0"/>
            </a:br>
            <a:br>
              <a:rPr lang="ru-RU" altLang="ru-RU" sz="3600" dirty="0"/>
            </a:br>
            <a:endParaRPr lang="ru-RU" altLang="ru-RU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9A2A0E-F1C3-4952-9C6B-80ED58D62F31}"/>
              </a:ext>
            </a:extLst>
          </p:cNvPr>
          <p:cNvSpPr txBox="1"/>
          <p:nvPr/>
        </p:nvSpPr>
        <p:spPr>
          <a:xfrm>
            <a:off x="1403648" y="4273386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2"/>
                </a:solidFill>
              </a:rPr>
              <a:t>Об организации Всероссийского конкурса студенческих дипломных проектов и дипломных работ в области литейного производства в 2020 году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376251-DBEF-40DF-93F9-D601489F8A5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79712" y="1676673"/>
            <a:ext cx="1800200" cy="181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5946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59EAB-FA50-4C1B-A4FB-5E8BA0B1CFE7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F5E4B9A-20C7-4B3A-8F84-5CDA789A34F6}"/>
              </a:ext>
            </a:extLst>
          </p:cNvPr>
          <p:cNvSpPr txBox="1">
            <a:spLocks/>
          </p:cNvSpPr>
          <p:nvPr/>
        </p:nvSpPr>
        <p:spPr>
          <a:xfrm>
            <a:off x="323528" y="653555"/>
            <a:ext cx="8496944" cy="47196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Arial" pitchFamily="34" charset="0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5877" indent="-155877" algn="l" defTabSz="455106" rtl="0" eaLnBrk="0" fontAlgn="base" hangingPunct="0">
              <a:spcBef>
                <a:spcPct val="0"/>
              </a:spcBef>
              <a:spcAft>
                <a:spcPts val="526"/>
              </a:spcAft>
              <a:buClr>
                <a:schemeClr val="tx1"/>
              </a:buClr>
              <a:buFont typeface="Lucida Grande"/>
              <a:buChar char="●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13147" indent="-154486"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Lucida Grande"/>
              <a:buChar char="—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4958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1456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08032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404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0044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605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ru-RU" sz="3200" b="1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100" dirty="0"/>
              <a:t>Подготовить выпускную квалификационную работу с аннотацией;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100" dirty="0"/>
              <a:t>Получить отчет о проверке подготовленной работы на заимствование в системе «Антиплагиат» (объем заимствования должен составлять не более 25 %);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100" dirty="0"/>
              <a:t>Подготовить сопроводительное письмо в адрес кафедры ЛТиХОМ (электронная копия документа на бумажном носителе, подписанная заведующим выпускающей кафедрой).</a:t>
            </a:r>
            <a:endParaRPr lang="ru-RU" sz="3200" dirty="0"/>
          </a:p>
        </p:txBody>
      </p:sp>
      <p:sp>
        <p:nvSpPr>
          <p:cNvPr id="7" name="Google Shape;171;p47">
            <a:extLst>
              <a:ext uri="{FF2B5EF4-FFF2-40B4-BE49-F238E27FC236}">
                <a16:creationId xmlns:a16="http://schemas.microsoft.com/office/drawing/2014/main" id="{570D65CC-3E39-4CD9-BBA0-BFD63586B535}"/>
              </a:ext>
            </a:extLst>
          </p:cNvPr>
          <p:cNvSpPr txBox="1"/>
          <p:nvPr/>
        </p:nvSpPr>
        <p:spPr>
          <a:xfrm>
            <a:off x="93427" y="0"/>
            <a:ext cx="8957146" cy="91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  <a:buFont typeface="Calibri"/>
              <a:buNone/>
            </a:pPr>
            <a:r>
              <a:rPr lang="ru-RU" sz="3200" b="1" dirty="0"/>
              <a:t>Что необходимо для участия в </a:t>
            </a:r>
          </a:p>
          <a:p>
            <a:pPr algn="ctr">
              <a:buClr>
                <a:srgbClr val="000000"/>
              </a:buClr>
              <a:buSzPts val="1600"/>
              <a:buFont typeface="Calibri"/>
              <a:buNone/>
            </a:pPr>
            <a:r>
              <a:rPr lang="ru-RU" sz="3200" b="1" dirty="0"/>
              <a:t>Конкурсе</a:t>
            </a:r>
            <a:endParaRPr sz="16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75B61-3B27-4FDA-8367-210F0C4A57EF}"/>
              </a:ext>
            </a:extLst>
          </p:cNvPr>
          <p:cNvSpPr txBox="1"/>
          <p:nvPr/>
        </p:nvSpPr>
        <p:spPr>
          <a:xfrm>
            <a:off x="2977673" y="5195159"/>
            <a:ext cx="6300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Для участия в Конкурсе дипломные проекты или дипломные работы студентов могут быть направлены ещё </a:t>
            </a:r>
            <a:r>
              <a:rPr lang="ru-RU" b="1" u="sng" dirty="0"/>
              <a:t>до их защиты в ГЭК</a:t>
            </a:r>
            <a:r>
              <a:rPr lang="ru-RU" b="1" dirty="0"/>
              <a:t>, но должны быть обязательно утверждены и рекомендованы к защите</a:t>
            </a:r>
            <a:r>
              <a:rPr lang="ru-RU" dirty="0"/>
              <a:t>.</a:t>
            </a:r>
          </a:p>
        </p:txBody>
      </p:sp>
      <p:pic>
        <p:nvPicPr>
          <p:cNvPr id="1026" name="Picture 2" descr="Восклицательный знак PNG">
            <a:extLst>
              <a:ext uri="{FF2B5EF4-FFF2-40B4-BE49-F238E27FC236}">
                <a16:creationId xmlns:a16="http://schemas.microsoft.com/office/drawing/2014/main" id="{6A584757-FDF8-424A-8C77-2AF535DE7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212917"/>
            <a:ext cx="1709563" cy="1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462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59EAB-FA50-4C1B-A4FB-5E8BA0B1CFE7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F5E4B9A-20C7-4B3A-8F84-5CDA789A34F6}"/>
              </a:ext>
            </a:extLst>
          </p:cNvPr>
          <p:cNvSpPr txBox="1">
            <a:spLocks/>
          </p:cNvSpPr>
          <p:nvPr/>
        </p:nvSpPr>
        <p:spPr>
          <a:xfrm>
            <a:off x="323528" y="1202632"/>
            <a:ext cx="8496944" cy="53285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Arial" pitchFamily="34" charset="0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5877" indent="-155877" algn="l" defTabSz="455106" rtl="0" eaLnBrk="0" fontAlgn="base" hangingPunct="0">
              <a:spcBef>
                <a:spcPct val="0"/>
              </a:spcBef>
              <a:spcAft>
                <a:spcPts val="526"/>
              </a:spcAft>
              <a:buClr>
                <a:schemeClr val="tx1"/>
              </a:buClr>
              <a:buFont typeface="Lucida Grande"/>
              <a:buChar char="●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13147" indent="-154486"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Lucida Grande"/>
              <a:buChar char="—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4958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1456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08032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404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0044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605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200" b="1" dirty="0"/>
          </a:p>
          <a:p>
            <a:pPr algn="ctr"/>
            <a:endParaRPr lang="ru-RU" sz="3200" b="1" dirty="0"/>
          </a:p>
          <a:p>
            <a:pPr algn="ctr"/>
            <a:r>
              <a:rPr lang="ru-RU" sz="3200" b="1" dirty="0"/>
              <a:t>Приглашения на участие отправлены в 22 ВУЗа РФ</a:t>
            </a:r>
          </a:p>
        </p:txBody>
      </p:sp>
    </p:spTree>
    <p:extLst>
      <p:ext uri="{BB962C8B-B14F-4D97-AF65-F5344CB8AC3E}">
        <p14:creationId xmlns:p14="http://schemas.microsoft.com/office/powerpoint/2010/main" val="1425062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59EAB-FA50-4C1B-A4FB-5E8BA0B1CFE7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7F72127-F665-4BB0-B2FA-CD4D22785B99}"/>
              </a:ext>
            </a:extLst>
          </p:cNvPr>
          <p:cNvSpPr txBox="1">
            <a:spLocks/>
          </p:cNvSpPr>
          <p:nvPr/>
        </p:nvSpPr>
        <p:spPr>
          <a:xfrm>
            <a:off x="611560" y="980728"/>
            <a:ext cx="8339315" cy="511256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Arial" pitchFamily="34" charset="0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5877" indent="-155877" algn="l" defTabSz="455106" rtl="0" eaLnBrk="0" fontAlgn="base" hangingPunct="0">
              <a:spcBef>
                <a:spcPct val="0"/>
              </a:spcBef>
              <a:spcAft>
                <a:spcPts val="526"/>
              </a:spcAft>
              <a:buClr>
                <a:schemeClr val="tx1"/>
              </a:buClr>
              <a:buFont typeface="Lucida Grande"/>
              <a:buChar char="●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13147" indent="-154486"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Lucida Grande"/>
              <a:buChar char="—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4958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1456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08032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404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0044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605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Итоги конкурса будут объявлены </a:t>
            </a:r>
          </a:p>
          <a:p>
            <a:pPr algn="ctr"/>
            <a:r>
              <a:rPr lang="ru-RU" sz="3200" b="1" u="sng" dirty="0"/>
              <a:t>17 июля 2020 года</a:t>
            </a:r>
            <a:r>
              <a:rPr lang="ru-RU" sz="3200" b="1" dirty="0"/>
              <a:t>. </a:t>
            </a:r>
          </a:p>
          <a:p>
            <a:pPr algn="ctr"/>
            <a:r>
              <a:rPr lang="ru-RU" sz="3200" b="1" dirty="0"/>
              <a:t>Победителей Конкурса ждут дипломы победителей и призеров. </a:t>
            </a:r>
          </a:p>
          <a:p>
            <a:pPr algn="ctr"/>
            <a:r>
              <a:rPr lang="ru-RU" sz="3200" b="1" dirty="0"/>
              <a:t>В ВУЗы-участники передаются также решения Оргкомитета об индивидуальной поддержке победителей и призеров Конкурса при поступлении в магистратуру и аспирантуру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840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D8387-220B-48A0-9C7B-1BFBCF8F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852936"/>
            <a:ext cx="7237245" cy="816222"/>
          </a:xfrm>
        </p:spPr>
        <p:txBody>
          <a:bodyPr/>
          <a:lstStyle/>
          <a:p>
            <a:pPr algn="ctr"/>
            <a:r>
              <a:rPr lang="ru-RU" sz="4400" dirty="0"/>
              <a:t>СПАСИБО ЗА ВНИМАНИЕ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23751D-CB4D-4B83-9D71-A3DDE26C039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59EAB-FA50-4C1B-A4FB-5E8BA0B1CFE7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788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59EAB-FA50-4C1B-A4FB-5E8BA0B1CFE7}" type="slidenum">
              <a:rPr kumimoji="0" lang="ru-RU" alt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100" b="0" i="0" u="none" strike="noStrike" kern="1200" cap="none" spc="0" normalizeH="0" baseline="0" noProof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5445" y="908720"/>
            <a:ext cx="83170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НИТУ «МИСиС» в период с 01.06.2020 г. по 17.07.2020 г.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подготовлен для проведения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Всероссийский конкурс дипломных проектов и работ в области литейного производства (далее – Конкурс)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841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59EAB-FA50-4C1B-A4FB-5E8BA0B1CFE7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7" name="Google Shape;171;p47">
            <a:extLst>
              <a:ext uri="{FF2B5EF4-FFF2-40B4-BE49-F238E27FC236}">
                <a16:creationId xmlns:a16="http://schemas.microsoft.com/office/drawing/2014/main" id="{570D65CC-3E39-4CD9-BBA0-BFD63586B535}"/>
              </a:ext>
            </a:extLst>
          </p:cNvPr>
          <p:cNvSpPr txBox="1"/>
          <p:nvPr/>
        </p:nvSpPr>
        <p:spPr>
          <a:xfrm>
            <a:off x="611560" y="692696"/>
            <a:ext cx="3672409" cy="4622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600"/>
              <a:buFont typeface="Calibri"/>
              <a:buNone/>
            </a:pPr>
            <a:r>
              <a:rPr lang="ru-RU" sz="3200" b="1" dirty="0"/>
              <a:t>Положение о Всероссийском конкурсе дипломных проектов и работ в области литейного производства в 2020 году</a:t>
            </a:r>
            <a:endParaRPr sz="16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Рисунок 3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26E26C95-91BF-4D5D-B9ED-2743F06EEF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25711"/>
            <a:ext cx="4302290" cy="608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2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7421946" y="326777"/>
            <a:ext cx="770035" cy="326777"/>
          </a:xfrm>
        </p:spPr>
        <p:txBody>
          <a:bodyPr/>
          <a:lstStyle/>
          <a:p>
            <a:fld id="{6D259EAB-FA50-4C1B-A4FB-5E8BA0B1CFE7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137550D-8878-4596-8A25-AE58AFA69F77}"/>
              </a:ext>
            </a:extLst>
          </p:cNvPr>
          <p:cNvSpPr txBox="1">
            <a:spLocks/>
          </p:cNvSpPr>
          <p:nvPr/>
        </p:nvSpPr>
        <p:spPr bwMode="auto">
          <a:xfrm>
            <a:off x="987450" y="232533"/>
            <a:ext cx="7632848" cy="108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0827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801654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202482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603309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3200" b="1" dirty="0">
                <a:latin typeface="+mn-lt"/>
                <a:ea typeface="+mn-ea"/>
                <a:cs typeface="+mn-cs"/>
              </a:rPr>
              <a:t>Программа мероприятий по организации и проведению Конкурса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F4A6100-04A1-47F9-A291-0ACB8A4C4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50" y="908720"/>
            <a:ext cx="7325235" cy="576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59EAB-FA50-4C1B-A4FB-5E8BA0B1CFE7}" type="slidenum">
              <a:rPr kumimoji="0" lang="ru-RU" alt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100" b="0" i="0" u="none" strike="noStrike" kern="120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1874569-01B6-47DE-A89D-8EFFA26E1A71}"/>
              </a:ext>
            </a:extLst>
          </p:cNvPr>
          <p:cNvSpPr txBox="1">
            <a:spLocks/>
          </p:cNvSpPr>
          <p:nvPr/>
        </p:nvSpPr>
        <p:spPr>
          <a:xfrm>
            <a:off x="395536" y="908720"/>
            <a:ext cx="8496944" cy="504055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Arial" pitchFamily="34" charset="0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5877" indent="-155877" algn="l" defTabSz="455106" rtl="0" eaLnBrk="0" fontAlgn="base" hangingPunct="0">
              <a:spcBef>
                <a:spcPct val="0"/>
              </a:spcBef>
              <a:spcAft>
                <a:spcPts val="526"/>
              </a:spcAft>
              <a:buClr>
                <a:schemeClr val="tx1"/>
              </a:buClr>
              <a:buFont typeface="Lucida Grande"/>
              <a:buChar char="●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13147" indent="-154486"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Lucida Grande"/>
              <a:buChar char="—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4958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1456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08032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404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0044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605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Председатель </a:t>
            </a:r>
          </a:p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Травянов Андрей Яковлевич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кандидат технических наук, доцент, директор института ЭкоТех НИТУ «МИСиС».</a:t>
            </a:r>
          </a:p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Заместитель председателя </a:t>
            </a:r>
          </a:p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Белов Владимир Дмитриевич </a:t>
            </a: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доктор технических наук, профессор, заведующий кафедрой литейных технологий и художественной обработки материалов НИТУ «МИСиС».</a:t>
            </a:r>
          </a:p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Ученый секретарь </a:t>
            </a:r>
          </a:p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Титов Андрей Юрьевич </a:t>
            </a: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кандидат технических наук</a:t>
            </a: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старший преподаватель кафедры литейных технологий и художественной обработки материалов НИТУ «МИСиС».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EF6C1B3-97CD-48E3-8EBE-787A07A10553}"/>
              </a:ext>
            </a:extLst>
          </p:cNvPr>
          <p:cNvSpPr txBox="1">
            <a:spLocks/>
          </p:cNvSpPr>
          <p:nvPr/>
        </p:nvSpPr>
        <p:spPr bwMode="auto">
          <a:xfrm>
            <a:off x="991181" y="362582"/>
            <a:ext cx="7632848" cy="58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0827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801654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202482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603309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5106" rtl="0" eaLnBrk="0" fontAlgn="base" latinLnBrk="0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9FD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Состав Оргкомитета Конкурса</a:t>
            </a:r>
          </a:p>
        </p:txBody>
      </p:sp>
    </p:spTree>
    <p:extLst>
      <p:ext uri="{BB962C8B-B14F-4D97-AF65-F5344CB8AC3E}">
        <p14:creationId xmlns:p14="http://schemas.microsoft.com/office/powerpoint/2010/main" val="90228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59EAB-FA50-4C1B-A4FB-5E8BA0B1CFE7}" type="slidenum">
              <a:rPr kumimoji="0" lang="ru-RU" alt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100" b="0" i="0" u="none" strike="noStrike" kern="1200" cap="none" spc="0" normalizeH="0" baseline="0" noProof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B75DA02-EC19-4113-BCEB-34BB6C5DBB2D}"/>
              </a:ext>
            </a:extLst>
          </p:cNvPr>
          <p:cNvSpPr txBox="1">
            <a:spLocks/>
          </p:cNvSpPr>
          <p:nvPr/>
        </p:nvSpPr>
        <p:spPr>
          <a:xfrm>
            <a:off x="369322" y="764704"/>
            <a:ext cx="8405355" cy="532859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Arial" pitchFamily="34" charset="0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55877" indent="-155877" algn="l" defTabSz="455106" rtl="0" eaLnBrk="0" fontAlgn="base" hangingPunct="0">
              <a:spcBef>
                <a:spcPct val="0"/>
              </a:spcBef>
              <a:spcAft>
                <a:spcPts val="526"/>
              </a:spcAft>
              <a:buClr>
                <a:schemeClr val="tx1"/>
              </a:buClr>
              <a:buFont typeface="Lucida Grande"/>
              <a:buChar char="●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13147" indent="-154486" algn="l" defTabSz="455106" rtl="0" eaLnBrk="0" fontAlgn="base" hangingPunct="0">
              <a:spcBef>
                <a:spcPct val="0"/>
              </a:spcBef>
              <a:spcAft>
                <a:spcPts val="526"/>
              </a:spcAft>
              <a:buFont typeface="Lucida Grande"/>
              <a:buChar char="—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4958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1456" indent="-226858" algn="l" defTabSz="455106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08032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404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0044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6050" indent="-228002" algn="l" defTabSz="45600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Колокольцев Валерий Михайлович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доктор технических наук, профессор, Президент МГТУ им. Г.И. Носова;</a:t>
            </a:r>
          </a:p>
          <a:p>
            <a:pPr marL="342900" marR="0" lvl="0" indent="-34290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Кулаков Борис Алексеевич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доктор технических наук, профессор, заведующий 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кафедрой «Литейное производство»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ЮУрГУ (НИУ); </a:t>
            </a:r>
          </a:p>
          <a:p>
            <a:pPr marL="342900" marR="0" lvl="0" indent="-34290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Ри Хосен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доктор технических наук, профессор, заведующий </a:t>
            </a:r>
            <a:r>
              <a:rPr kumimoji="0" lang="ru-RU" sz="2300" b="0" i="0" u="sng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кафедрой «Литейное производство и технология металлов»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ТОГУ; </a:t>
            </a:r>
          </a:p>
          <a:p>
            <a:pPr marL="342900" marR="0" lvl="0" indent="-34290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Кечин Владимир Андреевич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доктор технических наук, профессор, заведующий </a:t>
            </a:r>
            <a:r>
              <a:rPr kumimoji="0" lang="ru-RU" sz="2300" b="0" i="0" u="sng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кафедрой «Технологии функциональных и конструкционных материалов»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ВлГУ;</a:t>
            </a:r>
          </a:p>
          <a:p>
            <a:pPr marL="342900" marR="0" lvl="0" indent="-34290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Мысик Раиса Константиновна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доктор технических наук, профессор, профессор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кафедры литейного производства и упрочняющих технологий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УрФУ имени первого Президента России Б.Н. Ельцина; </a:t>
            </a:r>
          </a:p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Никитин Владимир Иванович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доктор технических наук, профессор, заведующий </a:t>
            </a:r>
            <a:r>
              <a:rPr kumimoji="0" lang="ru-RU" sz="2300" b="0" i="0" u="sng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кафедрой «Литейные и высокоэффективные технологии»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ru-RU" sz="2300" dirty="0">
                <a:solidFill>
                  <a:srgbClr val="4C4C4C"/>
                </a:solidFill>
              </a:rPr>
              <a:t>Самарского государственного технического университета;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51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26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FF6FB5C-B7D6-4318-978C-0294F1DE5608}"/>
              </a:ext>
            </a:extLst>
          </p:cNvPr>
          <p:cNvSpPr txBox="1">
            <a:spLocks/>
          </p:cNvSpPr>
          <p:nvPr/>
        </p:nvSpPr>
        <p:spPr bwMode="auto">
          <a:xfrm>
            <a:off x="755575" y="218964"/>
            <a:ext cx="7632848" cy="32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0827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801654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202482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603309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5106" rtl="0" eaLnBrk="0" fontAlgn="base" latinLnBrk="0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sng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Члены Оргкомитета</a:t>
            </a:r>
          </a:p>
        </p:txBody>
      </p:sp>
    </p:spTree>
    <p:extLst>
      <p:ext uri="{BB962C8B-B14F-4D97-AF65-F5344CB8AC3E}">
        <p14:creationId xmlns:p14="http://schemas.microsoft.com/office/powerpoint/2010/main" val="163067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59EAB-FA50-4C1B-A4FB-5E8BA0B1CFE7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7FB6CD-1031-41E0-9F15-0DCFA683A591}"/>
              </a:ext>
            </a:extLst>
          </p:cNvPr>
          <p:cNvSpPr txBox="1">
            <a:spLocks/>
          </p:cNvSpPr>
          <p:nvPr/>
        </p:nvSpPr>
        <p:spPr bwMode="auto">
          <a:xfrm>
            <a:off x="559133" y="326777"/>
            <a:ext cx="7632848" cy="58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455106" rtl="0" eaLnBrk="0" fontAlgn="base" hangingPunct="0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00827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801654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202482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603309" algn="l" defTabSz="455106" rtl="0" fontAlgn="base">
              <a:lnSpc>
                <a:spcPts val="2521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3200" b="1" dirty="0">
                <a:latin typeface="+mn-lt"/>
                <a:ea typeface="+mn-ea"/>
                <a:cs typeface="+mn-cs"/>
              </a:rPr>
              <a:t>Состав Жюри Конкурса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1AA0EB-2456-413B-A93C-0FA2014399B7}"/>
              </a:ext>
            </a:extLst>
          </p:cNvPr>
          <p:cNvSpPr txBox="1"/>
          <p:nvPr/>
        </p:nvSpPr>
        <p:spPr>
          <a:xfrm>
            <a:off x="467425" y="653554"/>
            <a:ext cx="8640960" cy="516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30" b="1" u="sng" dirty="0">
                <a:solidFill>
                  <a:schemeClr val="tx2"/>
                </a:solidFill>
              </a:rPr>
              <a:t>Председатель Жюри:</a:t>
            </a:r>
          </a:p>
          <a:p>
            <a:pPr algn="just"/>
            <a:r>
              <a:rPr lang="ru-RU" sz="1830" b="1" dirty="0">
                <a:solidFill>
                  <a:schemeClr val="tx2"/>
                </a:solidFill>
              </a:rPr>
              <a:t>Юдин Василий Анатольевич </a:t>
            </a:r>
            <a:r>
              <a:rPr lang="ru-RU" sz="1830" dirty="0">
                <a:solidFill>
                  <a:schemeClr val="tx2"/>
                </a:solidFill>
              </a:rPr>
              <a:t>– к.т.н., главный металлург ПАО «АК «Рубин»;</a:t>
            </a:r>
          </a:p>
          <a:p>
            <a:pPr algn="just"/>
            <a:r>
              <a:rPr lang="ru-RU" sz="1830" b="1" u="sng" dirty="0">
                <a:solidFill>
                  <a:schemeClr val="tx2"/>
                </a:solidFill>
              </a:rPr>
              <a:t>Члены Жюри: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830" b="1" dirty="0">
                <a:solidFill>
                  <a:schemeClr val="tx2"/>
                </a:solidFill>
              </a:rPr>
              <a:t>Никифоров Павел Николаевич </a:t>
            </a:r>
            <a:r>
              <a:rPr lang="ru-RU" sz="1830" dirty="0">
                <a:solidFill>
                  <a:schemeClr val="tx2"/>
                </a:solidFill>
              </a:rPr>
              <a:t>– к.т.н., заместитель главного металлурга ПАО «ОДК-УМПО»;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830" b="1" dirty="0">
                <a:solidFill>
                  <a:schemeClr val="tx2"/>
                </a:solidFill>
              </a:rPr>
              <a:t>Феоктистов Николай Александрович </a:t>
            </a:r>
            <a:r>
              <a:rPr lang="ru-RU" sz="1830" dirty="0">
                <a:solidFill>
                  <a:schemeClr val="tx2"/>
                </a:solidFill>
              </a:rPr>
              <a:t>– к.т.н., доцент, заведующий </a:t>
            </a:r>
            <a:r>
              <a:rPr lang="ru-RU" sz="1830" u="sng" dirty="0">
                <a:solidFill>
                  <a:schemeClr val="tx2"/>
                </a:solidFill>
              </a:rPr>
              <a:t>кафедрой </a:t>
            </a:r>
            <a:r>
              <a:rPr lang="ru-RU" sz="1830" u="sng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</a:t>
            </a:r>
            <a:r>
              <a:rPr lang="ru-RU" sz="183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итейных процессов и материаловедения</a:t>
            </a:r>
            <a:r>
              <a:rPr lang="ru-RU" sz="1830" dirty="0">
                <a:solidFill>
                  <a:schemeClr val="tx2"/>
                </a:solidFill>
              </a:rPr>
              <a:t> МГТУ им. Г.И. Носова;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830" b="1" dirty="0">
                <a:solidFill>
                  <a:schemeClr val="tx2"/>
                </a:solidFill>
              </a:rPr>
              <a:t>Леушин Игорь Олегович </a:t>
            </a:r>
            <a:r>
              <a:rPr lang="ru-RU" sz="1830" dirty="0">
                <a:solidFill>
                  <a:schemeClr val="tx2"/>
                </a:solidFill>
              </a:rPr>
              <a:t>– д.т.н., профессор, заведующий </a:t>
            </a:r>
            <a:r>
              <a:rPr lang="ru-RU" sz="1830" u="sng" dirty="0">
                <a:solidFill>
                  <a:schemeClr val="tx2"/>
                </a:solidFill>
              </a:rPr>
              <a:t>кафедрой «Металлургические технологии и оборудование»</a:t>
            </a:r>
            <a:r>
              <a:rPr lang="ru-RU" sz="1830" dirty="0">
                <a:solidFill>
                  <a:schemeClr val="tx2"/>
                </a:solidFill>
              </a:rPr>
              <a:t> НГТУ им. Р.Е. Алексеева;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830" b="1" dirty="0">
                <a:solidFill>
                  <a:schemeClr val="tx2"/>
                </a:solidFill>
              </a:rPr>
              <a:t>Ри Эрик Хосенович </a:t>
            </a:r>
            <a:r>
              <a:rPr lang="ru-RU" sz="1830" dirty="0">
                <a:solidFill>
                  <a:schemeClr val="tx2"/>
                </a:solidFill>
              </a:rPr>
              <a:t>– д.т.н., доцент, директор Научно-исследовательского и учебно-производственного центра «Импульс» ТОГУ;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830" b="1" dirty="0">
                <a:solidFill>
                  <a:schemeClr val="tx2"/>
                </a:solidFill>
              </a:rPr>
              <a:t>Никитин Константин Владимирович </a:t>
            </a:r>
            <a:r>
              <a:rPr lang="ru-RU" sz="1830" dirty="0">
                <a:solidFill>
                  <a:schemeClr val="tx2"/>
                </a:solidFill>
              </a:rPr>
              <a:t>– д.т.н., доцент, директор факультета машиностроения, металлургии и транспорта Самарского государственного технического университета;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830" b="1" dirty="0">
                <a:solidFill>
                  <a:schemeClr val="tx2"/>
                </a:solidFill>
              </a:rPr>
              <a:t>Тен Эдис Борисович </a:t>
            </a:r>
            <a:r>
              <a:rPr lang="ru-RU" sz="1830" dirty="0">
                <a:solidFill>
                  <a:schemeClr val="tx2"/>
                </a:solidFill>
              </a:rPr>
              <a:t>– д.т.н., профессор </a:t>
            </a:r>
            <a:r>
              <a:rPr lang="ru-RU" sz="183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кафедры литейных технологий и художествен­ной обработки материалов</a:t>
            </a:r>
            <a:r>
              <a:rPr lang="ru-RU" sz="1830" dirty="0">
                <a:solidFill>
                  <a:schemeClr val="tx2"/>
                </a:solidFill>
              </a:rPr>
              <a:t> НИТУ «МИСиС».</a:t>
            </a:r>
          </a:p>
        </p:txBody>
      </p:sp>
    </p:spTree>
    <p:extLst>
      <p:ext uri="{BB962C8B-B14F-4D97-AF65-F5344CB8AC3E}">
        <p14:creationId xmlns:p14="http://schemas.microsoft.com/office/powerpoint/2010/main" val="269645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388424" y="268371"/>
            <a:ext cx="360040" cy="385184"/>
          </a:xfrm>
        </p:spPr>
        <p:txBody>
          <a:bodyPr/>
          <a:lstStyle/>
          <a:p>
            <a:fld id="{6D259EAB-FA50-4C1B-A4FB-5E8BA0B1CFE7}" type="slidenum">
              <a:rPr lang="ru-RU" altLang="ru-RU" smtClean="0"/>
              <a:pPr/>
              <a:t>8</a:t>
            </a:fld>
            <a:endParaRPr lang="ru-RU" alt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A11130-3A23-4AAB-848A-27533DE8FDB5}"/>
              </a:ext>
            </a:extLst>
          </p:cNvPr>
          <p:cNvSpPr/>
          <p:nvPr/>
        </p:nvSpPr>
        <p:spPr>
          <a:xfrm>
            <a:off x="395536" y="268370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Формат Конкурса – дистанционный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4A37AAA-B86E-443B-93AB-5F51B89A2E06}"/>
              </a:ext>
            </a:extLst>
          </p:cNvPr>
          <p:cNvSpPr/>
          <p:nvPr/>
        </p:nvSpPr>
        <p:spPr>
          <a:xfrm>
            <a:off x="395536" y="1052736"/>
            <a:ext cx="80386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Все работы на Конкурс вместе с сопроводительными документами направляются в электронном виде в НИТУ «МИСиС» на кафедру </a:t>
            </a:r>
            <a:r>
              <a:rPr lang="ru-RU" sz="36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литейных технологий и художествен­ной обработки материалов</a:t>
            </a:r>
            <a:r>
              <a:rPr lang="ru-RU" sz="3600" dirty="0">
                <a:solidFill>
                  <a:schemeClr val="tx2"/>
                </a:solidFill>
              </a:rPr>
              <a:t> (ЛТиХОМ)</a:t>
            </a:r>
          </a:p>
        </p:txBody>
      </p:sp>
    </p:spTree>
    <p:extLst>
      <p:ext uri="{BB962C8B-B14F-4D97-AF65-F5344CB8AC3E}">
        <p14:creationId xmlns:p14="http://schemas.microsoft.com/office/powerpoint/2010/main" val="231791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59EAB-FA50-4C1B-A4FB-5E8BA0B1CFE7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7" name="Google Shape;171;p47"/>
          <p:cNvSpPr txBox="1"/>
          <p:nvPr/>
        </p:nvSpPr>
        <p:spPr>
          <a:xfrm>
            <a:off x="218406" y="182083"/>
            <a:ext cx="8957146" cy="919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  <a:buFont typeface="Calibri"/>
              <a:buNone/>
            </a:pPr>
            <a:r>
              <a:rPr lang="ru-RU" sz="3200" b="1" dirty="0"/>
              <a:t>Кто может участвовать</a:t>
            </a:r>
            <a:endParaRPr lang="ru-RU" sz="3200" b="1" dirty="0">
              <a:sym typeface="Calibri"/>
            </a:endParaRPr>
          </a:p>
          <a:p>
            <a:pPr marL="457200" indent="-330200">
              <a:buClr>
                <a:srgbClr val="000000"/>
              </a:buClr>
              <a:buSzPts val="1600"/>
              <a:buFont typeface="Calibri"/>
              <a:buChar char="-"/>
            </a:pPr>
            <a:endParaRPr sz="16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EDA085-1364-43BC-82FE-950F58D61C89}"/>
              </a:ext>
            </a:extLst>
          </p:cNvPr>
          <p:cNvSpPr/>
          <p:nvPr/>
        </p:nvSpPr>
        <p:spPr>
          <a:xfrm>
            <a:off x="539552" y="836029"/>
            <a:ext cx="82809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К участию в Конкурсе допускаются выпускники ВУЗов Российской Федерации и стран СНГ, обучающиеся по направлениям подготовки:</a:t>
            </a:r>
          </a:p>
          <a:p>
            <a:endParaRPr lang="ru-RU" sz="1400" b="1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tx2"/>
                </a:solidFill>
              </a:rPr>
              <a:t>Металлургия;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tx2"/>
                </a:solidFill>
              </a:rPr>
              <a:t>Машиностроение;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tx2"/>
                </a:solidFill>
              </a:rPr>
              <a:t>Материаловедение и технологии материалов.</a:t>
            </a:r>
          </a:p>
          <a:p>
            <a:pPr>
              <a:spcAft>
                <a:spcPts val="0"/>
              </a:spcAft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099B9-DD73-492F-A462-85D7B50BCADC}"/>
              </a:ext>
            </a:extLst>
          </p:cNvPr>
          <p:cNvSpPr txBox="1"/>
          <p:nvPr/>
        </p:nvSpPr>
        <p:spPr>
          <a:xfrm>
            <a:off x="3085781" y="5368127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Отбор участников на Конкурс осуществляется выпускающей кафедрой ВУЗа.</a:t>
            </a:r>
          </a:p>
          <a:p>
            <a:endParaRPr lang="ru-RU" dirty="0"/>
          </a:p>
        </p:txBody>
      </p:sp>
      <p:pic>
        <p:nvPicPr>
          <p:cNvPr id="9" name="Picture 2" descr="Восклицательный знак PNG">
            <a:extLst>
              <a:ext uri="{FF2B5EF4-FFF2-40B4-BE49-F238E27FC236}">
                <a16:creationId xmlns:a16="http://schemas.microsoft.com/office/drawing/2014/main" id="{F5037939-B191-4924-9D47-34DF122E2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001001"/>
            <a:ext cx="1709563" cy="1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170497"/>
      </p:ext>
    </p:extLst>
  </p:cSld>
  <p:clrMapOvr>
    <a:masterClrMapping/>
  </p:clrMapOvr>
</p:sld>
</file>

<file path=ppt/theme/theme1.xml><?xml version="1.0" encoding="utf-8"?>
<a:theme xmlns:a="http://schemas.openxmlformats.org/drawingml/2006/main" name="MISIS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ISIS Them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671</Words>
  <Application>Microsoft Office PowerPoint</Application>
  <PresentationFormat>Экран (4:3)</PresentationFormat>
  <Paragraphs>72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Lucida Grande</vt:lpstr>
      <vt:lpstr>Wingdings</vt:lpstr>
      <vt:lpstr>MISIS</vt:lpstr>
      <vt:lpstr>MISIS Theme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центр «Сириус»</dc:title>
  <dc:creator>User</dc:creator>
  <cp:lastModifiedBy>Владимир Белов</cp:lastModifiedBy>
  <cp:revision>92</cp:revision>
  <dcterms:created xsi:type="dcterms:W3CDTF">2018-12-03T08:00:02Z</dcterms:created>
  <dcterms:modified xsi:type="dcterms:W3CDTF">2020-05-26T15:11:32Z</dcterms:modified>
</cp:coreProperties>
</file>