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401" r:id="rId3"/>
    <p:sldId id="402" r:id="rId4"/>
    <p:sldId id="403" r:id="rId5"/>
    <p:sldId id="404" r:id="rId6"/>
    <p:sldId id="395" r:id="rId7"/>
    <p:sldId id="398" r:id="rId8"/>
    <p:sldId id="399" r:id="rId9"/>
    <p:sldId id="400" r:id="rId10"/>
    <p:sldId id="275" r:id="rId11"/>
  </p:sldIdLst>
  <p:sldSz cx="10688638" cy="7562850"/>
  <p:notesSz cx="6815138" cy="9942513"/>
  <p:defaultTextStyle>
    <a:defPPr>
      <a:defRPr lang="ru-RU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">
          <p15:clr>
            <a:srgbClr val="A4A3A4"/>
          </p15:clr>
        </p15:guide>
        <p15:guide id="2" orient="horz" pos="4536">
          <p15:clr>
            <a:srgbClr val="A4A3A4"/>
          </p15:clr>
        </p15:guide>
        <p15:guide id="3" orient="horz" pos="1928">
          <p15:clr>
            <a:srgbClr val="A4A3A4"/>
          </p15:clr>
        </p15:guide>
        <p15:guide id="4" orient="horz" pos="1814">
          <p15:clr>
            <a:srgbClr val="A4A3A4"/>
          </p15:clr>
        </p15:guide>
        <p15:guide id="5" orient="horz" pos="1248">
          <p15:clr>
            <a:srgbClr val="A4A3A4"/>
          </p15:clr>
        </p15:guide>
        <p15:guide id="6" orient="horz" pos="1134">
          <p15:clr>
            <a:srgbClr val="A4A3A4"/>
          </p15:clr>
        </p15:guide>
        <p15:guide id="7" orient="horz" pos="568">
          <p15:clr>
            <a:srgbClr val="A4A3A4"/>
          </p15:clr>
        </p15:guide>
        <p15:guide id="8" orient="horz" pos="454">
          <p15:clr>
            <a:srgbClr val="A4A3A4"/>
          </p15:clr>
        </p15:guide>
        <p15:guide id="9" orient="horz" pos="2496">
          <p15:clr>
            <a:srgbClr val="A4A3A4"/>
          </p15:clr>
        </p15:guide>
        <p15:guide id="10" orient="horz" pos="2608">
          <p15:clr>
            <a:srgbClr val="A4A3A4"/>
          </p15:clr>
        </p15:guide>
        <p15:guide id="11" orient="horz" pos="3176">
          <p15:clr>
            <a:srgbClr val="A4A3A4"/>
          </p15:clr>
        </p15:guide>
        <p15:guide id="12" orient="horz" pos="3290">
          <p15:clr>
            <a:srgbClr val="A4A3A4"/>
          </p15:clr>
        </p15:guide>
        <p15:guide id="13" orient="horz" pos="3856">
          <p15:clr>
            <a:srgbClr val="A4A3A4"/>
          </p15:clr>
        </p15:guide>
        <p15:guide id="14" orient="horz" pos="3970">
          <p15:clr>
            <a:srgbClr val="A4A3A4"/>
          </p15:clr>
        </p15:guide>
        <p15:guide id="15" pos="701">
          <p15:clr>
            <a:srgbClr val="A4A3A4"/>
          </p15:clr>
        </p15:guide>
        <p15:guide id="16" pos="6031">
          <p15:clr>
            <a:srgbClr val="A4A3A4"/>
          </p15:clr>
        </p15:guide>
        <p15:guide id="17" pos="3309">
          <p15:clr>
            <a:srgbClr val="A4A3A4"/>
          </p15:clr>
        </p15:guide>
        <p15:guide id="18" pos="2743">
          <p15:clr>
            <a:srgbClr val="A4A3A4"/>
          </p15:clr>
        </p15:guide>
        <p15:guide id="19" pos="2629">
          <p15:clr>
            <a:srgbClr val="A4A3A4"/>
          </p15:clr>
        </p15:guide>
        <p15:guide id="20" pos="2063">
          <p15:clr>
            <a:srgbClr val="A4A3A4"/>
          </p15:clr>
        </p15:guide>
        <p15:guide id="21" pos="1949">
          <p15:clr>
            <a:srgbClr val="A4A3A4"/>
          </p15:clr>
        </p15:guide>
        <p15:guide id="22" pos="1381">
          <p15:clr>
            <a:srgbClr val="A4A3A4"/>
          </p15:clr>
        </p15:guide>
        <p15:guide id="23" pos="1269">
          <p15:clr>
            <a:srgbClr val="A4A3A4"/>
          </p15:clr>
        </p15:guide>
        <p15:guide id="24" pos="3423">
          <p15:clr>
            <a:srgbClr val="A4A3A4"/>
          </p15:clr>
        </p15:guide>
        <p15:guide id="25" pos="3989">
          <p15:clr>
            <a:srgbClr val="A4A3A4"/>
          </p15:clr>
        </p15:guide>
        <p15:guide id="26" pos="4103">
          <p15:clr>
            <a:srgbClr val="A4A3A4"/>
          </p15:clr>
        </p15:guide>
        <p15:guide id="27" pos="4669">
          <p15:clr>
            <a:srgbClr val="A4A3A4"/>
          </p15:clr>
        </p15:guide>
        <p15:guide id="28" pos="4783">
          <p15:clr>
            <a:srgbClr val="A4A3A4"/>
          </p15:clr>
        </p15:guide>
        <p15:guide id="29" pos="5351">
          <p15:clr>
            <a:srgbClr val="A4A3A4"/>
          </p15:clr>
        </p15:guide>
        <p15:guide id="3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FF"/>
    <a:srgbClr val="5EC6F2"/>
    <a:srgbClr val="19027C"/>
    <a:srgbClr val="14025E"/>
    <a:srgbClr val="1C028C"/>
    <a:srgbClr val="D4EEFB"/>
    <a:srgbClr val="290985"/>
    <a:srgbClr val="9FDAF7"/>
    <a:srgbClr val="C04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6305" autoAdjust="0"/>
  </p:normalViewPr>
  <p:slideViewPr>
    <p:cSldViewPr snapToGrid="0">
      <p:cViewPr varScale="1">
        <p:scale>
          <a:sx n="54" d="100"/>
          <a:sy n="54" d="100"/>
        </p:scale>
        <p:origin x="1632" y="48"/>
      </p:cViewPr>
      <p:guideLst>
        <p:guide orient="horz" pos="228"/>
        <p:guide orient="horz" pos="4536"/>
        <p:guide orient="horz" pos="1928"/>
        <p:guide orient="horz" pos="1814"/>
        <p:guide orient="horz" pos="1248"/>
        <p:guide orient="horz" pos="1134"/>
        <p:guide orient="horz" pos="568"/>
        <p:guide orient="horz" pos="454"/>
        <p:guide orient="horz" pos="2496"/>
        <p:guide orient="horz" pos="2608"/>
        <p:guide orient="horz" pos="3176"/>
        <p:guide orient="horz" pos="3290"/>
        <p:guide orient="horz" pos="3856"/>
        <p:guide orient="horz" pos="3970"/>
        <p:guide pos="701"/>
        <p:guide pos="6031"/>
        <p:guide pos="3309"/>
        <p:guide pos="2743"/>
        <p:guide pos="2629"/>
        <p:guide pos="2063"/>
        <p:guide pos="1949"/>
        <p:guide pos="1381"/>
        <p:guide pos="1269"/>
        <p:guide pos="3423"/>
        <p:guide pos="3989"/>
        <p:guide pos="4103"/>
        <p:guide pos="4669"/>
        <p:guide pos="4783"/>
        <p:guide pos="5351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75" d="100"/>
          <a:sy n="175" d="100"/>
        </p:scale>
        <p:origin x="-6248" y="-96"/>
      </p:cViewPr>
      <p:guideLst>
        <p:guide orient="horz" pos="2880"/>
        <p:guide pos="2160"/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3226" cy="497126"/>
          </a:xfrm>
          <a:prstGeom prst="rect">
            <a:avLst/>
          </a:prstGeom>
        </p:spPr>
        <p:txBody>
          <a:bodyPr vert="horz" lIns="91495" tIns="45748" rIns="91495" bIns="4574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95" tIns="45748" rIns="91495" bIns="45748" rtlCol="0"/>
          <a:lstStyle>
            <a:lvl1pPr algn="r">
              <a:defRPr sz="1200"/>
            </a:lvl1pPr>
          </a:lstStyle>
          <a:p>
            <a:fld id="{4765861D-3242-2746-9A6E-7DB2285D63C6}" type="datetime1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3662"/>
            <a:ext cx="2953226" cy="497126"/>
          </a:xfrm>
          <a:prstGeom prst="rect">
            <a:avLst/>
          </a:prstGeom>
        </p:spPr>
        <p:txBody>
          <a:bodyPr vert="horz" lIns="91495" tIns="45748" rIns="91495" bIns="4574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95" tIns="45748" rIns="91495" bIns="45748" rtlCol="0" anchor="b"/>
          <a:lstStyle>
            <a:lvl1pPr algn="r">
              <a:defRPr sz="1200"/>
            </a:lvl1pPr>
          </a:lstStyle>
          <a:p>
            <a:fld id="{1B481A15-9264-F641-98F2-584EACD42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85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3226" cy="497126"/>
          </a:xfrm>
          <a:prstGeom prst="rect">
            <a:avLst/>
          </a:prstGeom>
        </p:spPr>
        <p:txBody>
          <a:bodyPr vert="horz" lIns="91495" tIns="45748" rIns="91495" bIns="4574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95" tIns="45748" rIns="91495" bIns="45748" rtlCol="0"/>
          <a:lstStyle>
            <a:lvl1pPr algn="r">
              <a:defRPr sz="1200"/>
            </a:lvl1pPr>
          </a:lstStyle>
          <a:p>
            <a:fld id="{6529EDC3-BF72-F542-8010-6D7DFE72B45F}" type="datetime1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4700" y="746125"/>
            <a:ext cx="526573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8" rIns="91495" bIns="4574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5" y="4722694"/>
            <a:ext cx="5452110" cy="4474131"/>
          </a:xfrm>
          <a:prstGeom prst="rect">
            <a:avLst/>
          </a:prstGeom>
        </p:spPr>
        <p:txBody>
          <a:bodyPr vert="horz" lIns="91495" tIns="45748" rIns="91495" bIns="45748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53226" cy="497126"/>
          </a:xfrm>
          <a:prstGeom prst="rect">
            <a:avLst/>
          </a:prstGeom>
        </p:spPr>
        <p:txBody>
          <a:bodyPr vert="horz" lIns="91495" tIns="45748" rIns="91495" bIns="4574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95" tIns="45748" rIns="91495" bIns="45748" rtlCol="0" anchor="b"/>
          <a:lstStyle>
            <a:lvl1pPr algn="r">
              <a:defRPr sz="1200"/>
            </a:lvl1pPr>
          </a:lstStyle>
          <a:p>
            <a:fld id="{E8E58F95-6A07-F847-BADF-E5DD2C69A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738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58F95-6A07-F847-BADF-E5DD2C69AA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8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58F95-6A07-F847-BADF-E5DD2C69AA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4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" y="-1"/>
            <a:ext cx="10692000" cy="75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2196000" y="4320000"/>
            <a:ext cx="7380000" cy="18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95998" y="6300000"/>
            <a:ext cx="7380000" cy="90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96000" y="1800000"/>
            <a:ext cx="7380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7056000" y="1980000"/>
            <a:ext cx="3636000" cy="1980000"/>
            <a:chOff x="7056000" y="1980000"/>
            <a:chExt cx="3636000" cy="19800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7056000" y="1980000"/>
              <a:ext cx="540000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7596000" y="1980000"/>
              <a:ext cx="900000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8496000" y="1980000"/>
              <a:ext cx="180000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8676000" y="1980000"/>
              <a:ext cx="900000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9576000" y="1980000"/>
              <a:ext cx="1116000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 userDrawn="1"/>
        </p:nvGrpSpPr>
        <p:grpSpPr>
          <a:xfrm>
            <a:off x="2196000" y="1620000"/>
            <a:ext cx="4860000" cy="180000"/>
            <a:chOff x="2196000" y="1620000"/>
            <a:chExt cx="4860000" cy="180000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Изображение 28" descr="MISI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000" y="360000"/>
            <a:ext cx="1456944" cy="944880"/>
          </a:xfrm>
          <a:prstGeom prst="rect">
            <a:avLst/>
          </a:prstGeom>
        </p:spPr>
      </p:pic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2196000" y="1981200"/>
            <a:ext cx="6300000" cy="198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0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зван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1116000" y="1981200"/>
            <a:ext cx="4140000" cy="198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3"/>
          </p:nvPr>
        </p:nvSpPr>
        <p:spPr>
          <a:xfrm>
            <a:off x="1116000" y="4141788"/>
            <a:ext cx="4140000" cy="306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5436000" y="4141788"/>
            <a:ext cx="4140000" cy="306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5"/>
          </p:nvPr>
        </p:nvSpPr>
        <p:spPr>
          <a:xfrm>
            <a:off x="5436000" y="1981200"/>
            <a:ext cx="4140000" cy="198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112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8460000" cy="90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1116000" y="3060000"/>
            <a:ext cx="8460000" cy="414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4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5" name="Рисунок 8"/>
          <p:cNvSpPr>
            <a:spLocks noGrp="1"/>
          </p:cNvSpPr>
          <p:nvPr>
            <p:ph type="pic" sz="quarter" idx="14"/>
          </p:nvPr>
        </p:nvSpPr>
        <p:spPr>
          <a:xfrm>
            <a:off x="1116000" y="1981201"/>
            <a:ext cx="8460000" cy="52188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21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8460000" cy="90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Таблица 11"/>
          <p:cNvSpPr>
            <a:spLocks noGrp="1"/>
          </p:cNvSpPr>
          <p:nvPr>
            <p:ph type="tbl" sz="quarter" idx="14"/>
          </p:nvPr>
        </p:nvSpPr>
        <p:spPr>
          <a:xfrm>
            <a:off x="1116000" y="3060700"/>
            <a:ext cx="8460000" cy="41400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950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линей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6300000"/>
            <a:ext cx="8460000" cy="90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1116000" y="1980000"/>
            <a:ext cx="8460000" cy="41400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00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круго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4140000" cy="72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1116000" y="2879999"/>
            <a:ext cx="4140000" cy="43200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5"/>
          </p:nvPr>
        </p:nvSpPr>
        <p:spPr>
          <a:xfrm>
            <a:off x="5436000" y="1981198"/>
            <a:ext cx="4140000" cy="522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ерарх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8460000" cy="90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" name="Рисунок SmartArt 16"/>
          <p:cNvSpPr>
            <a:spLocks noGrp="1"/>
          </p:cNvSpPr>
          <p:nvPr>
            <p:ph type="dgm" sz="quarter" idx="14"/>
          </p:nvPr>
        </p:nvSpPr>
        <p:spPr>
          <a:xfrm>
            <a:off x="1116000" y="3060700"/>
            <a:ext cx="8460000" cy="414000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48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а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116000" y="7380000"/>
            <a:ext cx="4860000" cy="180000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38" y="6302375"/>
            <a:ext cx="1092570" cy="707136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>
            <p:ph type="body" sz="quarter" idx="15"/>
          </p:nvPr>
        </p:nvSpPr>
        <p:spPr>
          <a:xfrm>
            <a:off x="1116000" y="1981198"/>
            <a:ext cx="5220000" cy="3060000"/>
          </a:xfrm>
        </p:spPr>
        <p:txBody>
          <a:bodyPr/>
          <a:lstStyle>
            <a:lvl1pPr>
              <a:spcBef>
                <a:spcPts val="0"/>
              </a:spcBef>
              <a:defRPr sz="12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6644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а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116000" y="7380000"/>
            <a:ext cx="4860000" cy="180000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Изображение 14" descr="MISIS 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00" y="6300000"/>
            <a:ext cx="1517904" cy="707136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>
            <p:ph type="body" sz="quarter" idx="15"/>
          </p:nvPr>
        </p:nvSpPr>
        <p:spPr>
          <a:xfrm>
            <a:off x="1116000" y="1981198"/>
            <a:ext cx="5220000" cy="3060000"/>
          </a:xfrm>
        </p:spPr>
        <p:txBody>
          <a:bodyPr/>
          <a:lstStyle>
            <a:lvl1pPr>
              <a:spcBef>
                <a:spcPts val="0"/>
              </a:spcBef>
              <a:defRPr sz="12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9041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-1"/>
            <a:ext cx="10692000" cy="75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2196000" y="4320000"/>
            <a:ext cx="7380000" cy="18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95998" y="6300000"/>
            <a:ext cx="7380000" cy="90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96000" y="1800000"/>
            <a:ext cx="7380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7056000" y="1980000"/>
            <a:ext cx="3636000" cy="1980000"/>
            <a:chOff x="7056000" y="1980000"/>
            <a:chExt cx="3636000" cy="19800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7056000" y="1980000"/>
              <a:ext cx="540000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7596000" y="1980000"/>
              <a:ext cx="900000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8496000" y="1980000"/>
              <a:ext cx="180000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8676000" y="1980000"/>
              <a:ext cx="900000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9576000" y="1980000"/>
              <a:ext cx="1116000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196000" y="1620000"/>
            <a:ext cx="4860000" cy="180000"/>
            <a:chOff x="2196000" y="1620000"/>
            <a:chExt cx="4860000" cy="180000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Изображение 28" descr="MISI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000" y="360000"/>
            <a:ext cx="1456944" cy="944880"/>
          </a:xfrm>
          <a:prstGeom prst="rect">
            <a:avLst/>
          </a:prstGeom>
        </p:spPr>
      </p:pic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2196000" y="1981200"/>
            <a:ext cx="6300000" cy="198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-1" y="-1"/>
            <a:ext cx="10692000" cy="75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2196000" y="1800000"/>
            <a:ext cx="7380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 userDrawn="1"/>
        </p:nvGrpSpPr>
        <p:grpSpPr>
          <a:xfrm>
            <a:off x="7056000" y="1980000"/>
            <a:ext cx="3636000" cy="1980000"/>
            <a:chOff x="7056000" y="1980000"/>
            <a:chExt cx="3636000" cy="1980000"/>
          </a:xfrm>
        </p:grpSpPr>
        <p:sp>
          <p:nvSpPr>
            <p:cNvPr id="34" name="Прямоугольник 33"/>
            <p:cNvSpPr/>
            <p:nvPr userDrawn="1"/>
          </p:nvSpPr>
          <p:spPr>
            <a:xfrm>
              <a:off x="7056000" y="1980000"/>
              <a:ext cx="540000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 userDrawn="1"/>
          </p:nvSpPr>
          <p:spPr>
            <a:xfrm>
              <a:off x="7596000" y="1980000"/>
              <a:ext cx="900000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 userDrawn="1"/>
          </p:nvSpPr>
          <p:spPr>
            <a:xfrm>
              <a:off x="8496000" y="1980000"/>
              <a:ext cx="180000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8676000" y="1980000"/>
              <a:ext cx="900000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 userDrawn="1"/>
          </p:nvSpPr>
          <p:spPr>
            <a:xfrm>
              <a:off x="9576000" y="1980000"/>
              <a:ext cx="1116000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2196000" y="1620000"/>
            <a:ext cx="4860000" cy="180000"/>
            <a:chOff x="2196000" y="1620000"/>
            <a:chExt cx="4860000" cy="180000"/>
          </a:xfrm>
        </p:grpSpPr>
        <p:sp>
          <p:nvSpPr>
            <p:cNvPr id="40" name="Прямоугольник 39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9" name="Изображение 28" descr="MISI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000" y="360000"/>
            <a:ext cx="1456944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" y="-1"/>
            <a:ext cx="10692000" cy="75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2196000" y="4320000"/>
            <a:ext cx="7380000" cy="18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95998" y="6300000"/>
            <a:ext cx="7380000" cy="90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96000" y="1800000"/>
            <a:ext cx="7380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7056000" y="1980000"/>
            <a:ext cx="3636000" cy="1980000"/>
            <a:chOff x="7056000" y="1980000"/>
            <a:chExt cx="3636000" cy="19800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7056000" y="1980000"/>
              <a:ext cx="540000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7596000" y="1980000"/>
              <a:ext cx="900000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8496000" y="1980000"/>
              <a:ext cx="180000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8676000" y="1980000"/>
              <a:ext cx="900000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9576000" y="1980000"/>
              <a:ext cx="1116000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 userDrawn="1"/>
        </p:nvGrpSpPr>
        <p:grpSpPr>
          <a:xfrm>
            <a:off x="2196000" y="1620000"/>
            <a:ext cx="4860000" cy="180000"/>
            <a:chOff x="2196000" y="1620000"/>
            <a:chExt cx="4860000" cy="180000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Изображение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338" y="361950"/>
            <a:ext cx="2014728" cy="944880"/>
          </a:xfrm>
          <a:prstGeom prst="rect">
            <a:avLst/>
          </a:prstGeom>
        </p:spPr>
      </p:pic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2196000" y="1981200"/>
            <a:ext cx="6300000" cy="198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794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" y="-1"/>
            <a:ext cx="10692000" cy="75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2196000" y="4320000"/>
            <a:ext cx="7380000" cy="18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95998" y="6300000"/>
            <a:ext cx="7380000" cy="90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96000" y="1800000"/>
            <a:ext cx="7380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7056000" y="1980000"/>
            <a:ext cx="3636000" cy="1980000"/>
            <a:chOff x="7056000" y="1980000"/>
            <a:chExt cx="3636000" cy="19800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7056000" y="1980000"/>
              <a:ext cx="540000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7596000" y="1980000"/>
              <a:ext cx="900000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8496000" y="1980000"/>
              <a:ext cx="180000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8676000" y="1980000"/>
              <a:ext cx="900000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9576000" y="1980000"/>
              <a:ext cx="1116000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 userDrawn="1"/>
        </p:nvGrpSpPr>
        <p:grpSpPr>
          <a:xfrm>
            <a:off x="2196000" y="1620000"/>
            <a:ext cx="4860000" cy="180000"/>
            <a:chOff x="2196000" y="1620000"/>
            <a:chExt cx="4860000" cy="180000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Изображение 28" descr="MISI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000" y="360000"/>
            <a:ext cx="1456944" cy="944880"/>
          </a:xfrm>
          <a:prstGeom prst="rect">
            <a:avLst/>
          </a:prstGeom>
        </p:spPr>
      </p:pic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2196000" y="1981200"/>
            <a:ext cx="6300000" cy="1980000"/>
          </a:xfrm>
        </p:spPr>
        <p:txBody>
          <a:bodyPr/>
          <a:lstStyle/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2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ступление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6516000" y="1981200"/>
            <a:ext cx="3060000" cy="414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13" name="Изображение 12" descr="MISIS 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00" y="6300000"/>
            <a:ext cx="1517904" cy="707136"/>
          </a:xfrm>
          <a:prstGeom prst="rect">
            <a:avLst/>
          </a:prstGeom>
        </p:spPr>
      </p:pic>
      <p:grpSp>
        <p:nvGrpSpPr>
          <p:cNvPr id="14" name="Группа 13"/>
          <p:cNvGrpSpPr/>
          <p:nvPr userDrawn="1"/>
        </p:nvGrpSpPr>
        <p:grpSpPr>
          <a:xfrm>
            <a:off x="1116000" y="7387200"/>
            <a:ext cx="4860000" cy="180000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5220000" cy="414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3801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Вступление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6516000" y="1981200"/>
            <a:ext cx="3060000" cy="414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13" name="Изображение 12" descr="MISIS 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00" y="6300000"/>
            <a:ext cx="1517904" cy="707136"/>
          </a:xfrm>
          <a:prstGeom prst="rect">
            <a:avLst/>
          </a:prstGeom>
        </p:spPr>
      </p:pic>
      <p:grpSp>
        <p:nvGrpSpPr>
          <p:cNvPr id="14" name="Группа 13"/>
          <p:cNvGrpSpPr/>
          <p:nvPr userDrawn="1"/>
        </p:nvGrpSpPr>
        <p:grpSpPr>
          <a:xfrm>
            <a:off x="1116000" y="7387200"/>
            <a:ext cx="4860000" cy="180000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5220000" cy="414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380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6516000" y="1981200"/>
            <a:ext cx="3060000" cy="414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38" y="6302375"/>
            <a:ext cx="1092570" cy="707136"/>
          </a:xfrm>
          <a:prstGeom prst="rect">
            <a:avLst/>
          </a:prstGeom>
        </p:spPr>
      </p:pic>
      <p:grpSp>
        <p:nvGrpSpPr>
          <p:cNvPr id="14" name="Группа 13"/>
          <p:cNvGrpSpPr/>
          <p:nvPr userDrawn="1"/>
        </p:nvGrpSpPr>
        <p:grpSpPr>
          <a:xfrm>
            <a:off x="1116000" y="7387200"/>
            <a:ext cx="4860000" cy="180000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5220000" cy="414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397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6516000" y="1981200"/>
            <a:ext cx="3060000" cy="2046514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1116000" y="7387200"/>
            <a:ext cx="4860000" cy="180000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5220000" cy="414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2" t="10421" r="5469" b="11241"/>
          <a:stretch/>
        </p:blipFill>
        <p:spPr bwMode="auto">
          <a:xfrm>
            <a:off x="1107647" y="6776361"/>
            <a:ext cx="1306285" cy="53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Рисунок 11"/>
          <p:cNvSpPr>
            <a:spLocks noGrp="1"/>
          </p:cNvSpPr>
          <p:nvPr>
            <p:ph type="pic" sz="quarter" idx="14"/>
          </p:nvPr>
        </p:nvSpPr>
        <p:spPr>
          <a:xfrm>
            <a:off x="6537771" y="4103914"/>
            <a:ext cx="3060000" cy="2046514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3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1116000" y="7387200"/>
            <a:ext cx="4860000" cy="180000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116000" y="1981200"/>
            <a:ext cx="8460000" cy="5220000"/>
          </a:xfrm>
        </p:spPr>
        <p:txBody>
          <a:bodyPr numCol="3" spcCol="1224000"/>
          <a:lstStyle>
            <a:lvl1pPr marL="0" marR="0" indent="-3600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AutoNum type="arabicPlain"/>
              <a:tabLst/>
              <a:defRPr sz="1200" kern="1200"/>
            </a:lvl1pPr>
            <a:lvl2pPr marL="228600" indent="-228600">
              <a:buFont typeface="Wingdings" charset="2"/>
              <a:buAutoNum type="arabicPlain"/>
              <a:defRPr/>
            </a:lvl2pPr>
            <a:lvl3pPr marL="409575" indent="-228600">
              <a:buFont typeface="Wingdings" charset="2"/>
              <a:buAutoNum type="arabicPlain"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762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0" y="3060000"/>
            <a:ext cx="10692000" cy="4500000"/>
          </a:xfrm>
          <a:prstGeom prst="rect">
            <a:avLst/>
          </a:prstGeom>
          <a:solidFill>
            <a:srgbClr val="5E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2196000" y="7387200"/>
            <a:ext cx="4860000" cy="180000"/>
            <a:chOff x="2196000" y="1620000"/>
            <a:chExt cx="4860000" cy="180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 userDrawn="1"/>
        </p:nvSpPr>
        <p:spPr>
          <a:xfrm>
            <a:off x="0" y="2160000"/>
            <a:ext cx="9576000" cy="900000"/>
          </a:xfrm>
          <a:prstGeom prst="rect">
            <a:avLst/>
          </a:prstGeom>
          <a:solidFill>
            <a:srgbClr val="9FD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1980000"/>
            <a:ext cx="7056000" cy="180000"/>
          </a:xfrm>
          <a:prstGeom prst="rect">
            <a:avLst/>
          </a:prstGeom>
          <a:solidFill>
            <a:srgbClr val="D4EE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азвание 8"/>
          <p:cNvSpPr>
            <a:spLocks noGrp="1"/>
          </p:cNvSpPr>
          <p:nvPr>
            <p:ph type="title"/>
          </p:nvPr>
        </p:nvSpPr>
        <p:spPr>
          <a:xfrm>
            <a:off x="2196000" y="4320000"/>
            <a:ext cx="7380000" cy="1800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95998" y="6300000"/>
            <a:ext cx="7380000" cy="90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94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колонка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112838" y="5220000"/>
            <a:ext cx="4143162" cy="1440000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80000" tIns="180000" rIns="180000" bIns="180000"/>
          <a:lstStyle>
            <a:lvl1pPr marL="180000">
              <a:spcAft>
                <a:spcPts val="0"/>
              </a:spcAft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6000" y="900000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116000" y="1981200"/>
            <a:ext cx="8460000" cy="306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232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16000" y="900000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1116000" y="1981200"/>
            <a:ext cx="4140000" cy="522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5"/>
          </p:nvPr>
        </p:nvSpPr>
        <p:spPr>
          <a:xfrm>
            <a:off x="5436000" y="1981225"/>
            <a:ext cx="4140000" cy="306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3"/>
          </p:nvPr>
        </p:nvSpPr>
        <p:spPr>
          <a:xfrm>
            <a:off x="5436000" y="5221585"/>
            <a:ext cx="4143162" cy="1440000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80000" tIns="180000" rIns="180000" bIns="180000"/>
          <a:lstStyle>
            <a:lvl1pPr marL="180000">
              <a:spcAft>
                <a:spcPts val="0"/>
              </a:spcAft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967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1116000" y="1981200"/>
            <a:ext cx="8460000" cy="198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1116000" y="4141788"/>
            <a:ext cx="4140000" cy="306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5436000" y="4141788"/>
            <a:ext cx="4140000" cy="306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6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000" y="360000"/>
            <a:ext cx="9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2838" y="361950"/>
            <a:ext cx="7380000" cy="3543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00" y="900000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24pt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6000" y="1980000"/>
            <a:ext cx="8460000" cy="52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14pt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12pt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r>
              <a:rPr lang="en-US" dirty="0" smtClean="0"/>
              <a:t> 10pt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9709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5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2" r:id="rId11"/>
    <p:sldLayoutId id="2147483663" r:id="rId12"/>
    <p:sldLayoutId id="2147483656" r:id="rId13"/>
    <p:sldLayoutId id="2147483657" r:id="rId14"/>
    <p:sldLayoutId id="2147483658" r:id="rId15"/>
    <p:sldLayoutId id="2147483659" r:id="rId16"/>
    <p:sldLayoutId id="2147483661" r:id="rId17"/>
    <p:sldLayoutId id="2147483666" r:id="rId18"/>
    <p:sldLayoutId id="2147483667" r:id="rId19"/>
    <p:sldLayoutId id="2147483669" r:id="rId20"/>
    <p:sldLayoutId id="2147483670" r:id="rId21"/>
    <p:sldLayoutId id="2147483671" r:id="rId22"/>
  </p:sldLayoutIdLst>
  <p:hf hdr="0" ftr="0" dt="0"/>
  <p:txStyles>
    <p:titleStyle>
      <a:lvl1pPr algn="l" defTabSz="521437" rtl="0" eaLnBrk="1" latinLnBrk="0" hangingPunct="1">
        <a:lnSpc>
          <a:spcPts val="288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spcBef>
          <a:spcPts val="0"/>
        </a:spcBef>
        <a:spcAft>
          <a:spcPts val="600"/>
        </a:spcAft>
        <a:buFont typeface="Arial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9388" algn="l" defTabSz="521437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Lucida Grande"/>
        <a:buChar char="●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521437" rtl="0" eaLnBrk="1" latinLnBrk="0" hangingPunct="1">
        <a:spcBef>
          <a:spcPts val="0"/>
        </a:spcBef>
        <a:spcAft>
          <a:spcPts val="600"/>
        </a:spcAft>
        <a:buFont typeface="Lucida Grande"/>
        <a:buChar char="—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2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2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4" b="26864"/>
          <a:stretch>
            <a:fillRect/>
          </a:stretch>
        </p:blipFill>
        <p:spPr>
          <a:xfrm>
            <a:off x="2196000" y="1813560"/>
            <a:ext cx="7379800" cy="2147640"/>
          </a:xfrm>
        </p:spPr>
      </p:pic>
      <p:sp>
        <p:nvSpPr>
          <p:cNvPr id="10" name="Подзаголовок 16"/>
          <p:cNvSpPr txBox="1">
            <a:spLocks/>
          </p:cNvSpPr>
          <p:nvPr/>
        </p:nvSpPr>
        <p:spPr>
          <a:xfrm>
            <a:off x="2195513" y="6952077"/>
            <a:ext cx="7380287" cy="449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21437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Lucida Grande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ct val="0"/>
              </a:spcAft>
            </a:pPr>
            <a:r>
              <a:rPr lang="ru-RU" altLang="ru-RU" dirty="0" smtClean="0"/>
              <a:t>Москва  2020 г.</a:t>
            </a:r>
          </a:p>
        </p:txBody>
      </p:sp>
      <p:sp>
        <p:nvSpPr>
          <p:cNvPr id="8" name="Название 15"/>
          <p:cNvSpPr txBox="1">
            <a:spLocks/>
          </p:cNvSpPr>
          <p:nvPr/>
        </p:nvSpPr>
        <p:spPr bwMode="auto">
          <a:xfrm>
            <a:off x="467840" y="4491504"/>
            <a:ext cx="9707525" cy="9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2875"/>
              </a:lnSpc>
            </a:pPr>
            <a:r>
              <a:rPr lang="ru-RU" altLang="ru-RU" sz="2800" b="1" dirty="0" smtClean="0">
                <a:solidFill>
                  <a:schemeClr val="bg1"/>
                </a:solidFill>
              </a:rPr>
              <a:t>Новые условия. Новые вызовы.</a:t>
            </a:r>
            <a:endParaRPr lang="en-US" alt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8680" y="6080760"/>
            <a:ext cx="53035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Петров В.Л., проф., д.т.н., проректор НИТУ «</a:t>
            </a:r>
            <a:r>
              <a:rPr lang="ru-RU" dirty="0" err="1" smtClean="0">
                <a:solidFill>
                  <a:schemeClr val="bg1"/>
                </a:solidFill>
              </a:rPr>
              <a:t>МИСиС</a:t>
            </a:r>
            <a:r>
              <a:rPr lang="ru-RU" dirty="0" smtClean="0">
                <a:solidFill>
                  <a:schemeClr val="bg1"/>
                </a:solidFill>
              </a:rPr>
              <a:t>», председатель Федерального УМО по УГСН 21.00.00.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9656427" y="136717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z="1400" smtClean="0"/>
              <a:pPr/>
              <a:t>10</a:t>
            </a:fld>
            <a:endParaRPr lang="ru-RU" sz="1400" dirty="0"/>
          </a:p>
        </p:txBody>
      </p:sp>
      <p:sp>
        <p:nvSpPr>
          <p:cNvPr id="7" name="Название 3"/>
          <p:cNvSpPr>
            <a:spLocks noGrp="1"/>
          </p:cNvSpPr>
          <p:nvPr>
            <p:ph type="title"/>
          </p:nvPr>
        </p:nvSpPr>
        <p:spPr>
          <a:xfrm>
            <a:off x="444500" y="879475"/>
            <a:ext cx="8461375" cy="900113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latin typeface="ArialMT"/>
              </a:rPr>
              <a:t>Спасибо за внимание!</a:t>
            </a: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369888" y="1954213"/>
            <a:ext cx="9342437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rgbClr val="6D6E70"/>
                </a:solidFill>
                <a:latin typeface="ArialMT"/>
              </a:rPr>
              <a:t>Федеральное государственное</a:t>
            </a:r>
          </a:p>
          <a:p>
            <a:pPr eaLnBrk="1" hangingPunct="1"/>
            <a:r>
              <a:rPr lang="ru-RU" altLang="ru-RU" sz="1400" dirty="0">
                <a:solidFill>
                  <a:srgbClr val="6D6E70"/>
                </a:solidFill>
                <a:latin typeface="ArialMT"/>
              </a:rPr>
              <a:t>автономное образовательное учреждение</a:t>
            </a:r>
          </a:p>
          <a:p>
            <a:pPr eaLnBrk="1" hangingPunct="1"/>
            <a:r>
              <a:rPr lang="ru-RU" altLang="ru-RU" sz="1400" dirty="0">
                <a:solidFill>
                  <a:srgbClr val="6D6E70"/>
                </a:solidFill>
                <a:latin typeface="ArialMT"/>
              </a:rPr>
              <a:t>высшего </a:t>
            </a:r>
            <a:r>
              <a:rPr lang="ru-RU" altLang="ru-RU" sz="1400" dirty="0" smtClean="0">
                <a:solidFill>
                  <a:srgbClr val="6D6E70"/>
                </a:solidFill>
                <a:latin typeface="ArialMT"/>
              </a:rPr>
              <a:t>образования</a:t>
            </a:r>
            <a:endParaRPr lang="ru-RU" altLang="ru-RU" sz="1400" dirty="0">
              <a:solidFill>
                <a:srgbClr val="6D6E70"/>
              </a:solidFill>
              <a:latin typeface="ArialMT"/>
            </a:endParaRPr>
          </a:p>
          <a:p>
            <a:pPr eaLnBrk="1" hangingPunct="1"/>
            <a:endParaRPr lang="ru-RU" altLang="ru-RU" sz="1400" dirty="0">
              <a:solidFill>
                <a:srgbClr val="6D6E70"/>
              </a:solidFill>
              <a:latin typeface="ArialMT"/>
            </a:endParaRPr>
          </a:p>
          <a:p>
            <a:pPr eaLnBrk="1" hangingPunct="1"/>
            <a:endParaRPr lang="ru-RU" altLang="ru-RU" sz="1400" dirty="0">
              <a:solidFill>
                <a:srgbClr val="6D6E70"/>
              </a:solidFill>
              <a:latin typeface="ArialMT"/>
            </a:endParaRPr>
          </a:p>
          <a:p>
            <a:pPr eaLnBrk="1" hangingPunct="1"/>
            <a:r>
              <a:rPr lang="ru-RU" altLang="ru-RU" sz="3600" dirty="0">
                <a:solidFill>
                  <a:srgbClr val="6D6E70"/>
                </a:solidFill>
                <a:latin typeface="ArialMT"/>
              </a:rPr>
              <a:t>Национальный исследовательский технологический университет «МИСиС»</a:t>
            </a:r>
          </a:p>
          <a:p>
            <a:pPr eaLnBrk="1" hangingPunct="1"/>
            <a:endParaRPr lang="en-US" altLang="ru-RU" sz="2400" dirty="0">
              <a:solidFill>
                <a:srgbClr val="6D6E70"/>
              </a:solidFill>
              <a:latin typeface="ArialMT"/>
            </a:endParaRPr>
          </a:p>
          <a:p>
            <a:pPr eaLnBrk="1" hangingPunct="1"/>
            <a:endParaRPr lang="en-US" altLang="ru-RU" sz="2400" dirty="0">
              <a:solidFill>
                <a:srgbClr val="6D6E70"/>
              </a:solidFill>
              <a:latin typeface="ArialMT"/>
            </a:endParaRPr>
          </a:p>
          <a:p>
            <a:pPr eaLnBrk="1" hangingPunct="1"/>
            <a:r>
              <a:rPr lang="ru-RU" altLang="ru-RU" sz="1800" dirty="0">
                <a:solidFill>
                  <a:srgbClr val="6D6E70"/>
                </a:solidFill>
                <a:latin typeface="ArialMT"/>
              </a:rPr>
              <a:t>Ленинский проспект, дом 4</a:t>
            </a:r>
          </a:p>
          <a:p>
            <a:pPr eaLnBrk="1" hangingPunct="1"/>
            <a:r>
              <a:rPr lang="ru-RU" altLang="ru-RU" sz="1800" dirty="0">
                <a:solidFill>
                  <a:srgbClr val="6D6E70"/>
                </a:solidFill>
                <a:latin typeface="ArialMT"/>
              </a:rPr>
              <a:t>Москва, 119049</a:t>
            </a:r>
          </a:p>
        </p:txBody>
      </p:sp>
    </p:spTree>
    <p:extLst>
      <p:ext uri="{BB962C8B-B14F-4D97-AF65-F5344CB8AC3E}">
        <p14:creationId xmlns:p14="http://schemas.microsoft.com/office/powerpoint/2010/main" val="215770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8" y="1736616"/>
            <a:ext cx="10058400" cy="50553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8622" y="682250"/>
            <a:ext cx="8071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Система высшего образования в новых условиях: </a:t>
            </a:r>
          </a:p>
          <a:p>
            <a:r>
              <a:rPr lang="ru-RU" sz="2400" b="1" dirty="0" smtClean="0"/>
              <a:t>наш ответ </a:t>
            </a:r>
            <a:r>
              <a:rPr lang="en-US" sz="2400" b="1" dirty="0" smtClean="0"/>
              <a:t>COVID-19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928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1257" y="1626920"/>
            <a:ext cx="98446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Сложности:</a:t>
            </a:r>
          </a:p>
          <a:p>
            <a:endParaRPr lang="ru-RU" sz="28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п</a:t>
            </a:r>
            <a:r>
              <a:rPr lang="ru-RU" sz="2800" dirty="0" smtClean="0"/>
              <a:t>ереход в новый режим реализации образовательного</a:t>
            </a:r>
          </a:p>
          <a:p>
            <a:pPr algn="just"/>
            <a:r>
              <a:rPr lang="ru-RU" sz="2800" dirty="0" smtClean="0"/>
              <a:t> процесса на основе дистанционных образовательных технологий и электронного обучения;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реализация лабораторного практикума;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п</a:t>
            </a:r>
            <a:r>
              <a:rPr lang="ru-RU" sz="2800" dirty="0" smtClean="0"/>
              <a:t>ромежуточная аттестация;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п</a:t>
            </a:r>
            <a:r>
              <a:rPr lang="ru-RU" sz="2800" dirty="0" smtClean="0"/>
              <a:t>рограммы практик;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г</a:t>
            </a:r>
            <a:r>
              <a:rPr lang="ru-RU" sz="2800" dirty="0" smtClean="0"/>
              <a:t>осударственная итоговая аттестация;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в</a:t>
            </a:r>
            <a:r>
              <a:rPr lang="ru-RU" sz="2800" dirty="0" smtClean="0"/>
              <a:t>ыдача дипломов.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2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4384" y="1163783"/>
            <a:ext cx="98446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Жалобы:</a:t>
            </a:r>
          </a:p>
          <a:p>
            <a:endParaRPr lang="ru-RU" sz="28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о</a:t>
            </a:r>
            <a:r>
              <a:rPr lang="ru-RU" sz="2800" dirty="0" smtClean="0"/>
              <a:t>тсутствие информационной поддержки обучающихся;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н</a:t>
            </a:r>
            <a:r>
              <a:rPr lang="ru-RU" sz="2800" dirty="0" smtClean="0"/>
              <a:t>еспособность вуза организовать учебный процесс в новом формате;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о</a:t>
            </a:r>
            <a:r>
              <a:rPr lang="ru-RU" sz="2800" dirty="0" smtClean="0"/>
              <a:t>бщежитие;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иностранные студенты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заочники;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практики;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социальное обеспечение студентов;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р</a:t>
            </a:r>
            <a:r>
              <a:rPr lang="ru-RU" sz="2800" dirty="0" smtClean="0"/>
              <a:t>ежим труда сотрудников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5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00" y="900000"/>
            <a:ext cx="8460000" cy="465662"/>
          </a:xfrm>
        </p:spPr>
        <p:txBody>
          <a:bodyPr/>
          <a:lstStyle/>
          <a:p>
            <a:r>
              <a:rPr lang="ru-RU" sz="3600" dirty="0" smtClean="0"/>
              <a:t>Что возьмем в будущее!?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2140" y="2524938"/>
            <a:ext cx="9288764" cy="45052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Технологии аттестации</a:t>
            </a:r>
          </a:p>
          <a:p>
            <a:endParaRPr lang="ru-RU" sz="3600" dirty="0" smtClean="0"/>
          </a:p>
          <a:p>
            <a:r>
              <a:rPr lang="ru-RU" sz="3600" dirty="0" smtClean="0"/>
              <a:t>Новые формы контактной работы</a:t>
            </a:r>
          </a:p>
          <a:p>
            <a:endParaRPr lang="ru-RU" sz="3600" dirty="0" smtClean="0"/>
          </a:p>
          <a:p>
            <a:r>
              <a:rPr lang="ru-RU" sz="3600" dirty="0" smtClean="0"/>
              <a:t>Индивидуализация</a:t>
            </a:r>
          </a:p>
          <a:p>
            <a:endParaRPr lang="ru-RU" sz="3600" dirty="0"/>
          </a:p>
          <a:p>
            <a:r>
              <a:rPr lang="ru-RU" sz="3600" dirty="0" smtClean="0"/>
              <a:t>Формирование и доставка содержания</a:t>
            </a:r>
          </a:p>
          <a:p>
            <a:endParaRPr lang="ru-RU" sz="3600" dirty="0"/>
          </a:p>
          <a:p>
            <a:r>
              <a:rPr lang="ru-RU" sz="3600" dirty="0" smtClean="0"/>
              <a:t>Технологии учебного документооборота</a:t>
            </a:r>
          </a:p>
          <a:p>
            <a:endParaRPr lang="ru-RU" sz="3600" dirty="0" smtClean="0"/>
          </a:p>
          <a:p>
            <a:r>
              <a:rPr lang="ru-RU" sz="3600" smtClean="0"/>
              <a:t>………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3216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9447158" y="84585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91162" cy="752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9447158" y="84585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27" y="1073316"/>
            <a:ext cx="10315711" cy="57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94" y="644354"/>
            <a:ext cx="7895606" cy="2510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947" y="3230089"/>
            <a:ext cx="7776053" cy="36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68" y="2775333"/>
            <a:ext cx="9005250" cy="33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IS_презентация">
  <a:themeElements>
    <a:clrScheme name="MISIS">
      <a:dk1>
        <a:srgbClr val="009FDF"/>
      </a:dk1>
      <a:lt1>
        <a:sysClr val="window" lastClr="FFFFFF"/>
      </a:lt1>
      <a:dk2>
        <a:srgbClr val="4C4C4C"/>
      </a:dk2>
      <a:lt2>
        <a:srgbClr val="FFFFFF"/>
      </a:lt2>
      <a:accent1>
        <a:srgbClr val="F65275"/>
      </a:accent1>
      <a:accent2>
        <a:srgbClr val="407EC9"/>
      </a:accent2>
      <a:accent3>
        <a:srgbClr val="F2A900"/>
      </a:accent3>
      <a:accent4>
        <a:srgbClr val="C04C36"/>
      </a:accent4>
      <a:accent5>
        <a:srgbClr val="6CC24A"/>
      </a:accent5>
      <a:accent6>
        <a:srgbClr val="009CA6"/>
      </a:accent6>
      <a:hlink>
        <a:srgbClr val="0033A0"/>
      </a:hlink>
      <a:folHlink>
        <a:srgbClr val="00187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MISIS_презентация</Template>
  <TotalTime>29349</TotalTime>
  <Words>163</Words>
  <Application>Microsoft Office PowerPoint</Application>
  <PresentationFormat>Произвольный</PresentationFormat>
  <Paragraphs>59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ArialMT</vt:lpstr>
      <vt:lpstr>Calibri</vt:lpstr>
      <vt:lpstr>Lucida Grande</vt:lpstr>
      <vt:lpstr>Wingdings</vt:lpstr>
      <vt:lpstr>MISIS_презентация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возьмем в будущее!?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>Черникова А.А.</Manager>
  <Company>МИСиС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ДПО МИСиС 2018-25</dc:title>
  <dc:creator>Сапунцов В.Д.</dc:creator>
  <cp:lastModifiedBy>User</cp:lastModifiedBy>
  <cp:revision>744</cp:revision>
  <cp:lastPrinted>2017-01-18T09:39:16Z</cp:lastPrinted>
  <dcterms:created xsi:type="dcterms:W3CDTF">2016-02-06T15:08:25Z</dcterms:created>
  <dcterms:modified xsi:type="dcterms:W3CDTF">2020-05-26T22:31:41Z</dcterms:modified>
</cp:coreProperties>
</file>