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63" r:id="rId5"/>
    <p:sldId id="264" r:id="rId6"/>
    <p:sldId id="256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4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EF913-2DB5-4249-B083-27DB6E946C2F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935BF-8A8D-4315-B850-ABB4CDB5FFA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49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8CE98-A39E-4F6A-8610-35DF960F0BD2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E477E-7079-4142-ACCC-325A7289A29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79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C7D0D-0D04-4795-9968-ECF70CD4C35A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E4CD-5193-4813-B7C1-322EB886F34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95976-EC28-4A85-A90F-AE9A6E7876F4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84F53-E3C9-4F2D-84E8-1BEC63E69C9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82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F765E-E0E1-432A-8F56-0E945AD29151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F8A6-09BF-4B4D-9C44-1B90D582174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27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17C73-4F9E-40CA-8036-399DB2AC097A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31FE5-FDC1-4CCC-9032-B66F3E568CF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4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663D-781C-468E-B66E-533E4E54F732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19793-DB30-48CF-98CB-F9BEF4BF7A0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71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749C4-CA8A-4FBF-A0E5-1CD26926D140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711D-D5B0-4A2C-BFB2-F26503B82FA8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6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770EB-E2BA-42A6-A1B4-B187383E1A41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2AA10-3DBD-4A56-A6C8-4B446B43D03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34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9D7FA-D7E6-4410-96E6-61CE4D78478E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FDB27-3CC0-42BA-AF18-25231A73AAD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81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66F5-33B1-4493-90ED-EFA80F4F19CE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605C1-F079-43A5-B13D-829214A971F4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82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80573-A252-4F64-8C01-9D121D62B7C9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8F2F4-E122-474F-B975-1A949AEF628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75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DBFB-3EE1-47A7-96E6-754B17972310}" type="datetime1">
              <a:rPr lang="ru-RU" altLang="ru-RU">
                <a:solidFill>
                  <a:srgbClr val="FFFFFF"/>
                </a:solidFill>
              </a:rPr>
              <a:pPr>
                <a:defRPr/>
              </a:pPr>
              <a:t>23.10.2019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774A8-C8AA-4266-B976-A9AD80C0AAD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4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22984B-55A7-49D0-9242-B77E0BDFD250}" type="datetime1">
              <a:rPr lang="ru-RU" altLang="ru-RU">
                <a:solidFill>
                  <a:srgbClr val="FFFFFF"/>
                </a:solidFill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23.10.2019</a:t>
            </a:fld>
            <a:endParaRPr lang="ru-RU" altLang="ru-RU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433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DF49B-D522-43A8-AEA5-847EB1E935CD}" type="slidenum">
              <a:rPr lang="ru-RU" altLang="ru-RU">
                <a:solidFill>
                  <a:srgbClr val="FFFFFF"/>
                </a:solidFill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400" smtClean="0">
              <a:solidFill>
                <a:srgbClr val="FFFFFF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400" smtClean="0">
              <a:solidFill>
                <a:srgbClr val="FFFFFF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109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8715FD-A1A6-4F7D-A7DC-B6491A1A8413}" type="slidenum">
              <a:rPr lang="ru-RU" altLang="ru-RU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ru-RU" sz="1000" smtClean="0">
              <a:solidFill>
                <a:srgbClr val="FFFFFF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438150"/>
            <a:ext cx="8229600" cy="933450"/>
          </a:xfrm>
        </p:spPr>
        <p:txBody>
          <a:bodyPr/>
          <a:lstStyle/>
          <a:p>
            <a:pPr algn="ctr" eaLnBrk="1" hangingPunct="1"/>
            <a:r>
              <a:rPr lang="ru-RU" altLang="ru-RU" sz="3400" b="1" smtClean="0">
                <a:solidFill>
                  <a:srgbClr val="0000CC"/>
                </a:solidFill>
              </a:rPr>
              <a:t>Цель </a:t>
            </a:r>
            <a:br>
              <a:rPr lang="ru-RU" altLang="ru-RU" sz="3400" b="1" smtClean="0">
                <a:solidFill>
                  <a:srgbClr val="0000CC"/>
                </a:solidFill>
              </a:rPr>
            </a:br>
            <a:r>
              <a:rPr lang="ru-RU" altLang="ru-RU" sz="3400" b="1" smtClean="0">
                <a:solidFill>
                  <a:srgbClr val="0000CC"/>
                </a:solidFill>
              </a:rPr>
              <a:t>государственной аккредитации</a:t>
            </a:r>
          </a:p>
        </p:txBody>
      </p:sp>
      <p:sp>
        <p:nvSpPr>
          <p:cNvPr id="10244" name="AutoShape 26"/>
          <p:cNvSpPr>
            <a:spLocks noChangeArrowheads="1"/>
          </p:cNvSpPr>
          <p:nvPr/>
        </p:nvSpPr>
        <p:spPr bwMode="auto">
          <a:xfrm>
            <a:off x="766763" y="1922463"/>
            <a:ext cx="7678737" cy="3797300"/>
          </a:xfrm>
          <a:prstGeom prst="roundRect">
            <a:avLst>
              <a:gd name="adj" fmla="val 727"/>
            </a:avLst>
          </a:prstGeom>
          <a:noFill/>
          <a:ln w="2540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21600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fontAlgn="base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2000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itchFamily="18" charset="0"/>
              </a:rPr>
              <a:t>Целью государственной аккредитации является подтверждение соответствия образовательной деятельности и подготовки обучающихся по основным образовательным программам требованиям: </a:t>
            </a:r>
          </a:p>
          <a:p>
            <a:pPr indent="363538" fontAlgn="base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2000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itchFamily="18" charset="0"/>
              </a:rPr>
              <a:t>федеральных государственных образовательных стандартов;</a:t>
            </a:r>
          </a:p>
          <a:p>
            <a:pPr indent="363538" fontAlgn="base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2000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itchFamily="18" charset="0"/>
              </a:rPr>
              <a:t>образовательных стандартов (установленных образовательной организацией самостоятельно)</a:t>
            </a:r>
          </a:p>
          <a:p>
            <a:pPr algn="ctr" fontAlgn="base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altLang="ru-RU" sz="2600" b="1" dirty="0" smtClean="0">
              <a:solidFill>
                <a:srgbClr val="00808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3296C8-E787-4246-9229-2EE85061B94D}" type="slidenum">
              <a:rPr lang="ru-RU" altLang="ru-RU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0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392113"/>
            <a:ext cx="7791450" cy="673100"/>
          </a:xfrm>
        </p:spPr>
        <p:txBody>
          <a:bodyPr/>
          <a:lstStyle/>
          <a:p>
            <a:pPr algn="ctr" eaLnBrk="1" hangingPunct="1"/>
            <a:r>
              <a:rPr lang="ru-RU" altLang="ru-RU" sz="3600" b="1" smtClean="0">
                <a:solidFill>
                  <a:srgbClr val="0000CC"/>
                </a:solidFill>
              </a:rPr>
              <a:t>Аккредитационная экспертиза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44650"/>
            <a:ext cx="7880871" cy="4010025"/>
          </a:xfrm>
        </p:spPr>
        <p:txBody>
          <a:bodyPr/>
          <a:lstStyle/>
          <a:p>
            <a:pPr marL="0" indent="36195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chemeClr val="bg1"/>
                </a:solidFill>
              </a:rPr>
              <a:t>При аккредитационной экспертизе соответствия содержания и качества подготовки обучающихся требованиям ФГОС по каждой заявленной для государственной аккредитации образовательной программе проводится анализ соответствия основной образовательной программы требованиям ФГОС (ОС) в части:</a:t>
            </a:r>
          </a:p>
          <a:p>
            <a:pPr marL="0" indent="36195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ru-RU" altLang="ru-RU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3399"/>
              </a:buClr>
              <a:buSzPct val="90000"/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solidFill>
                  <a:schemeClr val="bg1"/>
                </a:solidFill>
              </a:rPr>
              <a:t>содержания, в том числе результатов освоения </a:t>
            </a:r>
            <a:r>
              <a:rPr lang="ru-RU" altLang="ru-RU" sz="2000" dirty="0">
                <a:solidFill>
                  <a:schemeClr val="bg1"/>
                </a:solidFill>
              </a:rPr>
              <a:t>ОПОП</a:t>
            </a:r>
            <a:r>
              <a:rPr lang="ru-RU" altLang="ru-RU" sz="2000" dirty="0" smtClean="0">
                <a:solidFill>
                  <a:schemeClr val="bg1"/>
                </a:solidFill>
              </a:rPr>
              <a:t>;</a:t>
            </a:r>
            <a:endParaRPr lang="ru-RU" altLang="ru-RU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3399"/>
              </a:buClr>
              <a:buSzPct val="90000"/>
              <a:buFont typeface="Wingdings" pitchFamily="2" charset="2"/>
              <a:buChar char="Ø"/>
              <a:defRPr/>
            </a:pPr>
            <a:r>
              <a:rPr lang="ru-RU" altLang="ru-RU" sz="2000" dirty="0">
                <a:solidFill>
                  <a:schemeClr val="bg1"/>
                </a:solidFill>
              </a:rPr>
              <a:t>сроков освоения ОПОП;</a:t>
            </a:r>
          </a:p>
          <a:p>
            <a:pPr eaLnBrk="1" hangingPunct="1">
              <a:lnSpc>
                <a:spcPct val="90000"/>
              </a:lnSpc>
              <a:buClr>
                <a:srgbClr val="003399"/>
              </a:buClr>
              <a:buSzPct val="90000"/>
              <a:buFont typeface="Wingdings" pitchFamily="2" charset="2"/>
              <a:buChar char="Ø"/>
              <a:defRPr/>
            </a:pPr>
            <a:r>
              <a:rPr lang="ru-RU" altLang="ru-RU" sz="2000" dirty="0">
                <a:solidFill>
                  <a:schemeClr val="bg1"/>
                </a:solidFill>
              </a:rPr>
              <a:t>качества подготовки обучающихся по ОПОП;</a:t>
            </a:r>
          </a:p>
          <a:p>
            <a:pPr eaLnBrk="1" hangingPunct="1">
              <a:lnSpc>
                <a:spcPct val="90000"/>
              </a:lnSpc>
              <a:buClr>
                <a:srgbClr val="003399"/>
              </a:buClr>
              <a:buSzPct val="90000"/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solidFill>
                  <a:schemeClr val="bg1"/>
                </a:solidFill>
              </a:rPr>
              <a:t>учебно-методического</a:t>
            </a:r>
            <a:r>
              <a:rPr lang="ru-RU" altLang="ru-RU" sz="2000" dirty="0">
                <a:solidFill>
                  <a:schemeClr val="bg1"/>
                </a:solidFill>
              </a:rPr>
              <a:t> обеспечения реализации ОПОП;</a:t>
            </a:r>
            <a:endParaRPr lang="ru-RU" altLang="ru-RU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3399"/>
              </a:buClr>
              <a:buSzPct val="90000"/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solidFill>
                  <a:schemeClr val="bg1"/>
                </a:solidFill>
              </a:rPr>
              <a:t>материально-технического обеспечения реализации ОПОП;</a:t>
            </a:r>
            <a:endParaRPr lang="ru-RU" altLang="ru-RU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3399"/>
              </a:buClr>
              <a:buSzPct val="90000"/>
              <a:buFont typeface="Wingdings" pitchFamily="2" charset="2"/>
              <a:buChar char="Ø"/>
              <a:defRPr/>
            </a:pPr>
            <a:r>
              <a:rPr lang="ru-RU" altLang="ru-RU" sz="2000" dirty="0">
                <a:solidFill>
                  <a:schemeClr val="bg1"/>
                </a:solidFill>
              </a:rPr>
              <a:t>кадрового обеспечения ОПОП</a:t>
            </a:r>
          </a:p>
        </p:txBody>
      </p:sp>
    </p:spTree>
    <p:extLst>
      <p:ext uri="{BB962C8B-B14F-4D97-AF65-F5344CB8AC3E}">
        <p14:creationId xmlns:p14="http://schemas.microsoft.com/office/powerpoint/2010/main" val="1259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2" t="36066" r="18997" b="31773"/>
          <a:stretch>
            <a:fillRect/>
          </a:stretch>
        </p:blipFill>
        <p:spPr bwMode="auto">
          <a:xfrm>
            <a:off x="323850" y="2955925"/>
            <a:ext cx="86741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2" t="10091" r="18997" b="64828"/>
          <a:stretch>
            <a:fillRect/>
          </a:stretch>
        </p:blipFill>
        <p:spPr bwMode="auto">
          <a:xfrm>
            <a:off x="280988" y="109538"/>
            <a:ext cx="8674100" cy="194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9763E6-B1C2-43D6-9F62-64F19D56B40F}" type="slidenum">
              <a:rPr lang="ru-RU" altLang="ru-RU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000" smtClean="0"/>
          </a:p>
        </p:txBody>
      </p:sp>
      <p:sp>
        <p:nvSpPr>
          <p:cNvPr id="695301" name="Rectangle 5"/>
          <p:cNvSpPr>
            <a:spLocks noChangeArrowheads="1"/>
          </p:cNvSpPr>
          <p:nvPr/>
        </p:nvSpPr>
        <p:spPr bwMode="auto">
          <a:xfrm>
            <a:off x="6361113" y="268288"/>
            <a:ext cx="2532062" cy="4349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altLang="ru-RU" sz="2800" b="1" u="sng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http://nspkrf.ru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95288" y="4365625"/>
            <a:ext cx="5545137" cy="1150938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223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0370156-D5EB-4108-9BF2-57956E9D43A7}" type="slidenum">
              <a:rPr lang="ru-RU" altLang="ru-RU" sz="1400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400">
              <a:solidFill>
                <a:schemeClr val="bg1"/>
              </a:solidFill>
            </a:endParaRPr>
          </a:p>
        </p:txBody>
      </p:sp>
      <p:cxnSp>
        <p:nvCxnSpPr>
          <p:cNvPr id="9224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539750" y="3357563"/>
            <a:ext cx="3887788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5" name="Прямая соединительная линия 11"/>
          <p:cNvCxnSpPr>
            <a:cxnSpLocks noChangeShapeType="1"/>
          </p:cNvCxnSpPr>
          <p:nvPr/>
        </p:nvCxnSpPr>
        <p:spPr bwMode="auto">
          <a:xfrm>
            <a:off x="6659563" y="5300663"/>
            <a:ext cx="2098675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6" name="TextBox 6"/>
          <p:cNvSpPr txBox="1">
            <a:spLocks noChangeArrowheads="1"/>
          </p:cNvSpPr>
          <p:nvPr/>
        </p:nvSpPr>
        <p:spPr bwMode="auto">
          <a:xfrm>
            <a:off x="323850" y="2205038"/>
            <a:ext cx="8569325" cy="6477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Garamond" pitchFamily="18" charset="0"/>
              </a:rPr>
              <a:t>Рабочая группа по развитию системы профессионального образования и обучения в национальной системе квалификации </a:t>
            </a:r>
          </a:p>
        </p:txBody>
      </p:sp>
    </p:spTree>
    <p:extLst>
      <p:ext uri="{BB962C8B-B14F-4D97-AF65-F5344CB8AC3E}">
        <p14:creationId xmlns:p14="http://schemas.microsoft.com/office/powerpoint/2010/main" val="345670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Garamond" pitchFamily="18" charset="0"/>
              </a:defRPr>
            </a:lvl9pPr>
          </a:lstStyle>
          <a:p>
            <a:fld id="{06443D39-3795-4286-BD6E-10E158E15BD3}" type="slidenum">
              <a:rPr lang="ru-RU" altLang="ru-RU">
                <a:solidFill>
                  <a:schemeClr val="tx1"/>
                </a:solidFill>
                <a:latin typeface="Verdana" pitchFamily="34" charset="0"/>
              </a:rPr>
              <a:pPr/>
              <a:t>4</a:t>
            </a:fld>
            <a:endParaRPr lang="ru-RU" altLang="ru-RU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4339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6" t="15981" r="26431" b="31100"/>
          <a:stretch>
            <a:fillRect/>
          </a:stretch>
        </p:blipFill>
        <p:spPr bwMode="auto">
          <a:xfrm>
            <a:off x="352448" y="1497212"/>
            <a:ext cx="5396233" cy="36613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397692"/>
            <a:ext cx="5135472" cy="40023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2447" y="386080"/>
            <a:ext cx="83037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Методические рекомендации по разработке ОПОП и ДПП </a:t>
            </a:r>
            <a:endParaRPr lang="ru-RU" dirty="0" smtClean="0"/>
          </a:p>
          <a:p>
            <a:pPr algn="ctr"/>
            <a:r>
              <a:rPr lang="ru-RU" dirty="0" smtClean="0"/>
              <a:t>с </a:t>
            </a:r>
            <a:r>
              <a:rPr lang="ru-RU" dirty="0"/>
              <a:t>учетом соответствующих профессиональных </a:t>
            </a:r>
            <a:r>
              <a:rPr lang="ru-RU" dirty="0" smtClean="0"/>
              <a:t>стандартов</a:t>
            </a:r>
            <a:endParaRPr lang="ru-RU" dirty="0"/>
          </a:p>
          <a:p>
            <a:pPr algn="ctr"/>
            <a:r>
              <a:rPr lang="ru-RU" dirty="0" smtClean="0"/>
              <a:t>(утверждены </a:t>
            </a:r>
            <a:r>
              <a:rPr lang="ru-RU" dirty="0"/>
              <a:t>Минобрнауки России 22 января 2015 г. № ДЛ-1/05 </a:t>
            </a:r>
            <a:r>
              <a:rPr lang="ru-RU" dirty="0" err="1" smtClean="0"/>
              <a:t>вн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00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4840ED-9F53-4562-97CD-F27D65CA82B9}" type="slidenum">
              <a:rPr lang="ru-RU" altLang="ru-RU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0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334375" cy="1241425"/>
          </a:xfrm>
        </p:spPr>
        <p:txBody>
          <a:bodyPr/>
          <a:lstStyle/>
          <a:p>
            <a:pPr algn="ctr" eaLnBrk="1" hangingPunct="1">
              <a:lnSpc>
                <a:spcPts val="2300"/>
              </a:lnSpc>
            </a:pPr>
            <a:r>
              <a:rPr lang="ru-RU" altLang="ru-RU" sz="2600" b="1" smtClean="0">
                <a:solidFill>
                  <a:srgbClr val="0000CC"/>
                </a:solidFill>
              </a:rPr>
              <a:t>Порядок учета сведений о независимой оценке качества подготовки обучающихся</a:t>
            </a:r>
            <a:br>
              <a:rPr lang="ru-RU" altLang="ru-RU" sz="2600" b="1" smtClean="0">
                <a:solidFill>
                  <a:srgbClr val="0000CC"/>
                </a:solidFill>
              </a:rPr>
            </a:br>
            <a:r>
              <a:rPr lang="ru-RU" altLang="ru-RU" sz="2000" smtClean="0">
                <a:solidFill>
                  <a:srgbClr val="FF0000"/>
                </a:solidFill>
              </a:rPr>
              <a:t>введён Постановлением Правительства РФ от 15.08.2019 N 1052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485900"/>
            <a:ext cx="8169026" cy="5038725"/>
          </a:xfrm>
        </p:spPr>
        <p:txBody>
          <a:bodyPr>
            <a:noAutofit/>
          </a:bodyPr>
          <a:lstStyle/>
          <a:p>
            <a:pPr marL="0" indent="360363" algn="just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400" dirty="0" smtClean="0"/>
              <a:t>58(2) При проведении государственной аккредитации </a:t>
            </a:r>
            <a:r>
              <a:rPr lang="ru-RU" altLang="ru-RU" sz="1400" dirty="0" smtClean="0">
                <a:solidFill>
                  <a:srgbClr val="FF0000"/>
                </a:solidFill>
              </a:rPr>
              <a:t>учитываются сведения о независимой оценке качества подготовки обучающихся</a:t>
            </a:r>
            <a:r>
              <a:rPr lang="ru-RU" altLang="ru-RU" sz="1400" dirty="0" smtClean="0">
                <a:solidFill>
                  <a:schemeClr val="bg1"/>
                </a:solidFill>
              </a:rPr>
              <a:t> </a:t>
            </a:r>
            <a:r>
              <a:rPr lang="ru-RU" altLang="ru-RU" sz="1400" dirty="0"/>
              <a:t>в организации, осуществляющей образовательную деятельность, по заявленным для государственной аккредитации образовательным программам, за исключением организаций, осуществляющих образовательную деятельность и находящихся в ведении федеральных органов исполнительной власти, указанных в части 1 статьи 81 Федерального закона "Об образовании в Российской Федерации".</a:t>
            </a:r>
          </a:p>
          <a:p>
            <a:pPr marL="0" indent="360363" algn="just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400" dirty="0"/>
              <a:t>Экспертной группой учитываются поступившие в аккредитационный орган </a:t>
            </a:r>
            <a:r>
              <a:rPr lang="ru-RU" altLang="ru-RU" sz="1400" dirty="0" smtClean="0">
                <a:solidFill>
                  <a:srgbClr val="FF0000"/>
                </a:solidFill>
              </a:rPr>
              <a:t>результаты</a:t>
            </a:r>
            <a:r>
              <a:rPr lang="ru-RU" altLang="ru-RU" sz="1400" dirty="0" smtClean="0">
                <a:solidFill>
                  <a:srgbClr val="0000FF"/>
                </a:solidFill>
              </a:rPr>
              <a:t> </a:t>
            </a:r>
            <a:r>
              <a:rPr lang="ru-RU" altLang="ru-RU" sz="1400" dirty="0">
                <a:solidFill>
                  <a:srgbClr val="FF0000"/>
                </a:solidFill>
              </a:rPr>
              <a:t>независимой оценки качества подготовки обучающихся, проведенной в течение 3 лет до дня подачи </a:t>
            </a:r>
            <a:r>
              <a:rPr lang="ru-RU" altLang="ru-RU" sz="1400" dirty="0"/>
              <a:t>организацией, осуществляющей образовательную деятельность, заявления о проведении государственной аккредитации юридическими лицами, выполняющими независимую оценку качества подготовки обучающихся в соответствии со статьей 95.1 Федерального закона "Об образовании в Российской Федерации" (далее - организации), которые:</a:t>
            </a:r>
          </a:p>
          <a:p>
            <a:pPr marL="0" indent="360363" algn="just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400" dirty="0"/>
              <a:t>а) используют при проведении независимой оценки качества подготовки обучающихся </a:t>
            </a:r>
            <a:r>
              <a:rPr lang="ru-RU" altLang="ru-RU" sz="1400" u="sng" dirty="0" smtClean="0">
                <a:solidFill>
                  <a:srgbClr val="FF0000"/>
                </a:solidFill>
              </a:rPr>
              <a:t>оценочные средства, получившие рекомендации федерального учебно-методического объединения </a:t>
            </a:r>
            <a:r>
              <a:rPr lang="ru-RU" altLang="ru-RU" sz="1400" dirty="0" smtClean="0">
                <a:solidFill>
                  <a:schemeClr val="bg1"/>
                </a:solidFill>
              </a:rPr>
              <a:t>в </a:t>
            </a:r>
            <a:r>
              <a:rPr lang="ru-RU" altLang="ru-RU" sz="1400" dirty="0"/>
              <a:t>соответствии с типовыми положениями об учебно-методических объединениях в системе образования и (или) согласованные советом по профессиональным квалификациям (при наличии);</a:t>
            </a:r>
          </a:p>
          <a:p>
            <a:pPr marL="0" indent="360363" algn="just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400" dirty="0"/>
              <a:t>б) относятся к общероссийским или иным объединениям работодателей, ассоциациям (союзам) или иным организациям, представляющим и (или) объединяющим профессиональное сообщество в профессиональной области;</a:t>
            </a:r>
          </a:p>
          <a:p>
            <a:pPr marL="0" indent="360363" algn="just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400" dirty="0"/>
              <a:t>в) привлекают для проведения независимой оценки качества подготовки обучающихся экспертов, квалификация которых соответствует уровням образования и профессиям, специальностям и направлениям подготовки, в отношении которых проводится указанная оценка.</a:t>
            </a:r>
          </a:p>
        </p:txBody>
      </p:sp>
    </p:spTree>
    <p:extLst>
      <p:ext uri="{BB962C8B-B14F-4D97-AF65-F5344CB8AC3E}">
        <p14:creationId xmlns:p14="http://schemas.microsoft.com/office/powerpoint/2010/main" val="36234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2" t="13045" r="37751" b="3689"/>
          <a:stretch/>
        </p:blipFill>
        <p:spPr bwMode="auto">
          <a:xfrm>
            <a:off x="1619672" y="188640"/>
            <a:ext cx="6336704" cy="63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1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Уровень">
  <a:themeElements>
    <a:clrScheme name="Уровень 1">
      <a:dk1>
        <a:srgbClr val="006699"/>
      </a:dk1>
      <a:lt1>
        <a:srgbClr val="FFFFFF"/>
      </a:lt1>
      <a:dk2>
        <a:srgbClr val="000000"/>
      </a:dk2>
      <a:lt2>
        <a:srgbClr val="99FF99"/>
      </a:lt2>
      <a:accent1>
        <a:srgbClr val="00CC99"/>
      </a:accent1>
      <a:accent2>
        <a:srgbClr val="009999"/>
      </a:accent2>
      <a:accent3>
        <a:srgbClr val="AAAAAA"/>
      </a:accent3>
      <a:accent4>
        <a:srgbClr val="DADADA"/>
      </a:accent4>
      <a:accent5>
        <a:srgbClr val="AAE2CA"/>
      </a:accent5>
      <a:accent6>
        <a:srgbClr val="008A8A"/>
      </a:accent6>
      <a:hlink>
        <a:srgbClr val="0066FF"/>
      </a:hlink>
      <a:folHlink>
        <a:srgbClr val="989CBA"/>
      </a:folHlink>
    </a:clrScheme>
    <a:fontScheme name="Уровень">
      <a:majorFont>
        <a:latin typeface="Garamond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381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Уровень</vt:lpstr>
      <vt:lpstr>Цель  государственной аккредитации</vt:lpstr>
      <vt:lpstr>Аккредитационная экспертиза</vt:lpstr>
      <vt:lpstr>Презентация PowerPoint</vt:lpstr>
      <vt:lpstr>Презентация PowerPoint</vt:lpstr>
      <vt:lpstr>Порядок учета сведений о независимой оценке качества подготовки обучающихся введён Постановлением Правительства РФ от 15.08.2019 N 1052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 государственной аккредитации</dc:title>
  <dc:creator>User</dc:creator>
  <cp:lastModifiedBy>Данилин</cp:lastModifiedBy>
  <cp:revision>4</cp:revision>
  <dcterms:created xsi:type="dcterms:W3CDTF">2019-10-23T10:21:33Z</dcterms:created>
  <dcterms:modified xsi:type="dcterms:W3CDTF">2019-10-23T11:22:12Z</dcterms:modified>
</cp:coreProperties>
</file>