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342" r:id="rId3"/>
    <p:sldId id="349" r:id="rId4"/>
    <p:sldId id="350" r:id="rId5"/>
    <p:sldId id="351" r:id="rId6"/>
    <p:sldId id="343" r:id="rId7"/>
    <p:sldId id="352" r:id="rId8"/>
    <p:sldId id="353" r:id="rId9"/>
    <p:sldId id="354" r:id="rId10"/>
    <p:sldId id="355" r:id="rId11"/>
    <p:sldId id="356" r:id="rId12"/>
    <p:sldId id="360" r:id="rId13"/>
    <p:sldId id="361" r:id="rId14"/>
    <p:sldId id="362" r:id="rId15"/>
    <p:sldId id="357" r:id="rId16"/>
    <p:sldId id="358" r:id="rId17"/>
    <p:sldId id="359" r:id="rId18"/>
    <p:sldId id="363" r:id="rId19"/>
    <p:sldId id="365" r:id="rId20"/>
    <p:sldId id="366" r:id="rId21"/>
    <p:sldId id="364" r:id="rId22"/>
    <p:sldId id="272" r:id="rId2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00"/>
  </p:normalViewPr>
  <p:slideViewPr>
    <p:cSldViewPr>
      <p:cViewPr varScale="1">
        <p:scale>
          <a:sx n="78" d="100"/>
          <a:sy n="78" d="100"/>
        </p:scale>
        <p:origin x="151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D92CB4-14C3-42EC-947C-28A46F2F2109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89EC18-5401-4962-B1EB-73D65C61A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6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9F57F4-E53F-48E2-B900-85A318F74475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89323E-D48B-46F2-A208-B1720AAE1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77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87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87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19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31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89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83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931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2431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062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9121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49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06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65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6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719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7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88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77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8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8CF83-74D5-4450-9736-5A1B32B503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6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B395-63B2-4546-8EEA-AE6EB6C7B808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B720-A8D3-4A07-85D2-652414F0B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958E7-C41C-4F23-BC1A-DA812E2A497B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5404-3FFA-458E-8223-8ACF05F7C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7DB6-F08D-48F3-B3A3-1BAAD3BA487A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1F361-EA41-4C50-BD2A-42DF7111B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9"/>
          <p:cNvSpPr/>
          <p:nvPr userDrawn="1"/>
        </p:nvSpPr>
        <p:spPr>
          <a:xfrm>
            <a:off x="0" y="0"/>
            <a:ext cx="9147175" cy="68548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30"/>
          <p:cNvSpPr/>
          <p:nvPr userDrawn="1"/>
        </p:nvSpPr>
        <p:spPr>
          <a:xfrm>
            <a:off x="1878013" y="1631950"/>
            <a:ext cx="6313487" cy="1958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" name="Группа 32"/>
          <p:cNvGrpSpPr>
            <a:grpSpLocks/>
          </p:cNvGrpSpPr>
          <p:nvPr userDrawn="1"/>
        </p:nvGrpSpPr>
        <p:grpSpPr bwMode="auto">
          <a:xfrm>
            <a:off x="6035675" y="1795463"/>
            <a:ext cx="3111500" cy="1795462"/>
            <a:chOff x="7056000" y="1980000"/>
            <a:chExt cx="3636000" cy="1980000"/>
          </a:xfrm>
        </p:grpSpPr>
        <p:sp>
          <p:nvSpPr>
            <p:cNvPr id="8" name="Прямоугольник 33"/>
            <p:cNvSpPr/>
            <p:nvPr userDrawn="1"/>
          </p:nvSpPr>
          <p:spPr>
            <a:xfrm>
              <a:off x="7056000" y="1980000"/>
              <a:ext cx="539835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34"/>
            <p:cNvSpPr/>
            <p:nvPr userDrawn="1"/>
          </p:nvSpPr>
          <p:spPr>
            <a:xfrm>
              <a:off x="7595835" y="1980000"/>
              <a:ext cx="899724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35"/>
            <p:cNvSpPr/>
            <p:nvPr userDrawn="1"/>
          </p:nvSpPr>
          <p:spPr>
            <a:xfrm>
              <a:off x="8495559" y="1980000"/>
              <a:ext cx="179945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36"/>
            <p:cNvSpPr/>
            <p:nvPr userDrawn="1"/>
          </p:nvSpPr>
          <p:spPr>
            <a:xfrm>
              <a:off x="8675505" y="1980000"/>
              <a:ext cx="899724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37"/>
            <p:cNvSpPr/>
            <p:nvPr userDrawn="1"/>
          </p:nvSpPr>
          <p:spPr>
            <a:xfrm>
              <a:off x="9575229" y="1980000"/>
              <a:ext cx="1116771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38"/>
          <p:cNvGrpSpPr>
            <a:grpSpLocks/>
          </p:cNvGrpSpPr>
          <p:nvPr userDrawn="1"/>
        </p:nvGrpSpPr>
        <p:grpSpPr bwMode="auto">
          <a:xfrm>
            <a:off x="1878013" y="1468438"/>
            <a:ext cx="4157662" cy="163512"/>
            <a:chOff x="2196000" y="1620000"/>
            <a:chExt cx="4860000" cy="180000"/>
          </a:xfrm>
        </p:grpSpPr>
        <p:sp>
          <p:nvSpPr>
            <p:cNvPr id="15" name="Прямоугольник 39"/>
            <p:cNvSpPr/>
            <p:nvPr userDrawn="1"/>
          </p:nvSpPr>
          <p:spPr>
            <a:xfrm>
              <a:off x="2196000" y="1620000"/>
              <a:ext cx="539999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40"/>
            <p:cNvSpPr/>
            <p:nvPr userDrawn="1"/>
          </p:nvSpPr>
          <p:spPr>
            <a:xfrm>
              <a:off x="2735999" y="1620000"/>
              <a:ext cx="540001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41"/>
            <p:cNvSpPr/>
            <p:nvPr userDrawn="1"/>
          </p:nvSpPr>
          <p:spPr>
            <a:xfrm>
              <a:off x="3276000" y="1620000"/>
              <a:ext cx="539999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42"/>
            <p:cNvSpPr/>
            <p:nvPr userDrawn="1"/>
          </p:nvSpPr>
          <p:spPr>
            <a:xfrm>
              <a:off x="3816000" y="1620000"/>
              <a:ext cx="540001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43"/>
            <p:cNvSpPr/>
            <p:nvPr userDrawn="1"/>
          </p:nvSpPr>
          <p:spPr>
            <a:xfrm>
              <a:off x="4356000" y="1620000"/>
              <a:ext cx="539999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44"/>
            <p:cNvSpPr/>
            <p:nvPr userDrawn="1"/>
          </p:nvSpPr>
          <p:spPr>
            <a:xfrm>
              <a:off x="4896000" y="1620000"/>
              <a:ext cx="540001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45"/>
            <p:cNvSpPr/>
            <p:nvPr userDrawn="1"/>
          </p:nvSpPr>
          <p:spPr>
            <a:xfrm>
              <a:off x="5436000" y="1620000"/>
              <a:ext cx="539999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46"/>
            <p:cNvSpPr/>
            <p:nvPr userDrawn="1"/>
          </p:nvSpPr>
          <p:spPr>
            <a:xfrm>
              <a:off x="5976000" y="1620000"/>
              <a:ext cx="540001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47"/>
            <p:cNvSpPr/>
            <p:nvPr userDrawn="1"/>
          </p:nvSpPr>
          <p:spPr>
            <a:xfrm>
              <a:off x="6516001" y="1620000"/>
              <a:ext cx="539999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24" name="Изображение 28" descr="MISI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78013" y="327025"/>
            <a:ext cx="1247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46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1878652" y="1796554"/>
            <a:ext cx="5389573" cy="1795466"/>
          </a:xfr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4088" y="5713413"/>
            <a:ext cx="1298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13"/>
          <p:cNvGrpSpPr>
            <a:grpSpLocks/>
          </p:cNvGrpSpPr>
          <p:nvPr/>
        </p:nvGrpSpPr>
        <p:grpSpPr bwMode="auto">
          <a:xfrm>
            <a:off x="954088" y="6699250"/>
            <a:ext cx="4157662" cy="161925"/>
            <a:chOff x="2196000" y="1620000"/>
            <a:chExt cx="4860000" cy="180000"/>
          </a:xfrm>
        </p:grpSpPr>
        <p:sp>
          <p:nvSpPr>
            <p:cNvPr id="7" name="Прямоугольник 14"/>
            <p:cNvSpPr/>
            <p:nvPr userDrawn="1"/>
          </p:nvSpPr>
          <p:spPr>
            <a:xfrm>
              <a:off x="2196000" y="1620000"/>
              <a:ext cx="539999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15"/>
            <p:cNvSpPr/>
            <p:nvPr userDrawn="1"/>
          </p:nvSpPr>
          <p:spPr>
            <a:xfrm>
              <a:off x="2735999" y="1620000"/>
              <a:ext cx="540001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16"/>
            <p:cNvSpPr/>
            <p:nvPr userDrawn="1"/>
          </p:nvSpPr>
          <p:spPr>
            <a:xfrm>
              <a:off x="3276000" y="1620000"/>
              <a:ext cx="539999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17"/>
            <p:cNvSpPr/>
            <p:nvPr userDrawn="1"/>
          </p:nvSpPr>
          <p:spPr>
            <a:xfrm>
              <a:off x="3816000" y="1620000"/>
              <a:ext cx="540001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8"/>
            <p:cNvSpPr/>
            <p:nvPr userDrawn="1"/>
          </p:nvSpPr>
          <p:spPr>
            <a:xfrm>
              <a:off x="4356000" y="1620000"/>
              <a:ext cx="539999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9"/>
            <p:cNvSpPr/>
            <p:nvPr userDrawn="1"/>
          </p:nvSpPr>
          <p:spPr>
            <a:xfrm>
              <a:off x="4896000" y="1620000"/>
              <a:ext cx="540001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20"/>
            <p:cNvSpPr/>
            <p:nvPr userDrawn="1"/>
          </p:nvSpPr>
          <p:spPr>
            <a:xfrm>
              <a:off x="5436000" y="1620000"/>
              <a:ext cx="539999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21"/>
            <p:cNvSpPr/>
            <p:nvPr userDrawn="1"/>
          </p:nvSpPr>
          <p:spPr>
            <a:xfrm>
              <a:off x="5976000" y="1620000"/>
              <a:ext cx="540001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22"/>
            <p:cNvSpPr/>
            <p:nvPr userDrawn="1"/>
          </p:nvSpPr>
          <p:spPr>
            <a:xfrm>
              <a:off x="6516001" y="1620000"/>
              <a:ext cx="539999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7" name="Изображение 12" descr="MISIS 0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54088" y="5713413"/>
            <a:ext cx="1298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24"/>
          <p:cNvGrpSpPr>
            <a:grpSpLocks/>
          </p:cNvGrpSpPr>
          <p:nvPr userDrawn="1"/>
        </p:nvGrpSpPr>
        <p:grpSpPr bwMode="auto">
          <a:xfrm>
            <a:off x="954088" y="6699250"/>
            <a:ext cx="4157662" cy="161925"/>
            <a:chOff x="2196000" y="1620000"/>
            <a:chExt cx="4860000" cy="180000"/>
          </a:xfrm>
        </p:grpSpPr>
        <p:sp>
          <p:nvSpPr>
            <p:cNvPr id="19" name="Прямоугольник 25"/>
            <p:cNvSpPr/>
            <p:nvPr userDrawn="1"/>
          </p:nvSpPr>
          <p:spPr>
            <a:xfrm>
              <a:off x="2196000" y="1620000"/>
              <a:ext cx="539999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26"/>
            <p:cNvSpPr/>
            <p:nvPr userDrawn="1"/>
          </p:nvSpPr>
          <p:spPr>
            <a:xfrm>
              <a:off x="2735999" y="1620000"/>
              <a:ext cx="540001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7"/>
            <p:cNvSpPr/>
            <p:nvPr userDrawn="1"/>
          </p:nvSpPr>
          <p:spPr>
            <a:xfrm>
              <a:off x="3276000" y="1620000"/>
              <a:ext cx="539999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8"/>
            <p:cNvSpPr/>
            <p:nvPr userDrawn="1"/>
          </p:nvSpPr>
          <p:spPr>
            <a:xfrm>
              <a:off x="3816000" y="1620000"/>
              <a:ext cx="540001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9"/>
            <p:cNvSpPr/>
            <p:nvPr userDrawn="1"/>
          </p:nvSpPr>
          <p:spPr>
            <a:xfrm>
              <a:off x="4356000" y="1620000"/>
              <a:ext cx="539999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30"/>
            <p:cNvSpPr/>
            <p:nvPr userDrawn="1"/>
          </p:nvSpPr>
          <p:spPr>
            <a:xfrm>
              <a:off x="4896000" y="1620000"/>
              <a:ext cx="540001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Прямоугольник 31"/>
            <p:cNvSpPr/>
            <p:nvPr userDrawn="1"/>
          </p:nvSpPr>
          <p:spPr>
            <a:xfrm>
              <a:off x="5436000" y="1620000"/>
              <a:ext cx="539999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Прямоугольник 32"/>
            <p:cNvSpPr/>
            <p:nvPr userDrawn="1"/>
          </p:nvSpPr>
          <p:spPr>
            <a:xfrm>
              <a:off x="5976000" y="1620000"/>
              <a:ext cx="540001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33"/>
            <p:cNvSpPr/>
            <p:nvPr userDrawn="1"/>
          </p:nvSpPr>
          <p:spPr>
            <a:xfrm>
              <a:off x="6516001" y="1620000"/>
              <a:ext cx="539999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8" name="Дата 1"/>
          <p:cNvSpPr txBox="1">
            <a:spLocks/>
          </p:cNvSpPr>
          <p:nvPr userDrawn="1"/>
        </p:nvSpPr>
        <p:spPr>
          <a:xfrm>
            <a:off x="954088" y="317500"/>
            <a:ext cx="6313487" cy="322263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521437" rtl="0" eaLnBrk="1" latinLnBrk="0" hangingPunct="1"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НИТУ «МИСиС» / О работе института и перспективах его развития / 30 марта 2016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59" y="1796554"/>
            <a:ext cx="2617793" cy="3754156"/>
          </a:xfr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4465647" cy="3754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9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843-0F81-4383-8E34-ED56AA96C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"/>
          <p:cNvSpPr txBox="1">
            <a:spLocks/>
          </p:cNvSpPr>
          <p:nvPr userDrawn="1"/>
        </p:nvSpPr>
        <p:spPr>
          <a:xfrm>
            <a:off x="954088" y="317500"/>
            <a:ext cx="6313487" cy="322263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521437" rtl="0" eaLnBrk="1" latinLnBrk="0" hangingPunct="1"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НИТУ «МИСиС» / О работе института и перспективах его развития / 30 марта 2016</a:t>
            </a: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954725" y="2775446"/>
            <a:ext cx="7237427" cy="3754156"/>
          </a:xfr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таблицы</a:t>
            </a:r>
            <a:endParaRPr lang="ru-RU" noProof="0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НИТУ «МИСиС» / Об исполнении плана финансово-хозяйственной деятельности НИТУ «МИСиС» за 2015 год / 17 марта 2016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6B78-AB71-46F0-A397-C787E9253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84BC-F526-4053-AC5F-8BDE1A479D0F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93DF9-D40D-40CC-8898-6AEA29F7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245E-ABBB-43A6-BF17-67B0B7C3B849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8017-7290-41DC-8210-784B4E487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DDCA-6F38-484F-8281-0C0EBCC336AF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9DFAB-694F-415A-AA16-3C5CA66A2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BE8DC-A686-4910-8E4F-DE0F59F08314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314B6-3FFC-4303-A7EC-1D932F028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FCC4-981F-49A7-9B2A-BC7C60FE4E5F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061E-9DE1-4847-BDBF-9DDF18625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4D8E-6C23-48D4-8C68-F30BA02217C4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6C4C-7DFB-442D-B546-5704F6C79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BD9A-C2DD-4B18-A56F-FCE257A85316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837F-CCAC-4197-A6FE-EC793B5EC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D7EE-2365-4D35-9998-3CC12AFCD665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7E11-7B8F-4619-9719-B06FEDE5F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1D1218-6B65-4EFB-9710-F50EBE6F6C2E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B4694-B1DB-4797-A759-44B276ABB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  <p:sldLayoutId id="2147483664" r:id="rId13"/>
    <p:sldLayoutId id="214748366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азвание 15"/>
          <p:cNvSpPr>
            <a:spLocks noGrp="1"/>
          </p:cNvSpPr>
          <p:nvPr>
            <p:ph type="title"/>
          </p:nvPr>
        </p:nvSpPr>
        <p:spPr>
          <a:xfrm>
            <a:off x="1998663" y="3721100"/>
            <a:ext cx="6867525" cy="16319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 результатах подготовки материалов для ПООП рабочими группами Федерального УМО</a:t>
            </a:r>
            <a:endParaRPr lang="ru-RU" sz="2100" dirty="0">
              <a:latin typeface="Tahoma" charset="0"/>
            </a:endParaRPr>
          </a:p>
        </p:txBody>
      </p:sp>
      <p:sp>
        <p:nvSpPr>
          <p:cNvPr id="18434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2030413" y="5713413"/>
            <a:ext cx="5956300" cy="815975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ru-RU" dirty="0"/>
              <a:t>Москва </a:t>
            </a:r>
          </a:p>
          <a:p>
            <a:pPr>
              <a:spcAft>
                <a:spcPct val="0"/>
              </a:spcAft>
            </a:pPr>
            <a:r>
              <a:rPr lang="ru-RU" dirty="0"/>
              <a:t>27 марта 2019</a:t>
            </a:r>
          </a:p>
        </p:txBody>
      </p:sp>
      <p:pic>
        <p:nvPicPr>
          <p:cNvPr id="18435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243" b="243"/>
          <a:stretch>
            <a:fillRect/>
          </a:stretch>
        </p:blipFill>
        <p:spPr>
          <a:xfrm>
            <a:off x="1865313" y="1625600"/>
            <a:ext cx="5084762" cy="1968500"/>
          </a:xfrm>
        </p:spPr>
      </p:pic>
      <p:sp>
        <p:nvSpPr>
          <p:cNvPr id="18436" name="Прямоугольник 8"/>
          <p:cNvSpPr>
            <a:spLocks noChangeArrowheads="1"/>
          </p:cNvSpPr>
          <p:nvPr/>
        </p:nvSpPr>
        <p:spPr bwMode="auto">
          <a:xfrm>
            <a:off x="3784600" y="5478463"/>
            <a:ext cx="484822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504" tIns="38753" rIns="77504" bIns="38753">
            <a:spAutoFit/>
          </a:bodyPr>
          <a:lstStyle/>
          <a:p>
            <a:pPr algn="r"/>
            <a:r>
              <a:rPr lang="ru-RU" sz="2000" dirty="0" err="1">
                <a:solidFill>
                  <a:schemeClr val="bg1"/>
                </a:solidFill>
                <a:latin typeface="Calibri" pitchFamily="34" charset="0"/>
              </a:rPr>
              <a:t>Зам.председателя</a:t>
            </a: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 ФУМО 22.00.00</a:t>
            </a:r>
            <a:br>
              <a:rPr lang="ru-RU" sz="20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000" dirty="0" err="1">
                <a:solidFill>
                  <a:schemeClr val="bg1"/>
                </a:solidFill>
                <a:latin typeface="Calibri" pitchFamily="34" charset="0"/>
              </a:rPr>
              <a:t>Травянов</a:t>
            </a: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 А.Я.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Результаты деятельности рабочих групп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17676" cy="3754156"/>
          </a:xfrm>
        </p:spPr>
        <p:txBody>
          <a:bodyPr/>
          <a:lstStyle/>
          <a:p>
            <a:pPr marL="265113" indent="-265113">
              <a:buNone/>
            </a:pPr>
            <a:r>
              <a:rPr lang="ru-RU" b="1" dirty="0"/>
              <a:t>Степанов Александр Тимофеевич</a:t>
            </a:r>
          </a:p>
          <a:p>
            <a:pPr marL="265113" indent="-265113">
              <a:buNone/>
            </a:pPr>
            <a:endParaRPr lang="ru-RU" b="1" dirty="0"/>
          </a:p>
          <a:p>
            <a:pPr marL="914400" lvl="1" indent="-514350"/>
            <a:r>
              <a:rPr lang="ru-RU" sz="2000" dirty="0"/>
              <a:t>детальный и критический анализ проекта ПООП именно по направлению Металлургия, а не по отдельному профилю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112925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89684" cy="4008710"/>
          </a:xfrm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Состав и структура ПООП</a:t>
            </a:r>
          </a:p>
          <a:p>
            <a:pPr marL="914400" lvl="1" indent="-514350"/>
            <a:r>
              <a:rPr lang="ru-RU" sz="2000" dirty="0"/>
              <a:t>п.2.1. «Перечень основных объектов (или областей знаний) профессиональной деятельности» выпускников </a:t>
            </a:r>
            <a:r>
              <a:rPr lang="ru-RU" sz="2000" u="sng" dirty="0">
                <a:solidFill>
                  <a:srgbClr val="FF0000"/>
                </a:solidFill>
              </a:rPr>
              <a:t>исключить нельзя</a:t>
            </a:r>
          </a:p>
          <a:p>
            <a:pPr marL="914400" lvl="1" indent="-514350"/>
            <a:r>
              <a:rPr lang="ru-RU" sz="2000" dirty="0"/>
              <a:t>приложение 1 с перечнем профессиональных стандартов, соотнесённых с ФГОС по направлению подготовки 22.04.02. «Металлургия» </a:t>
            </a:r>
            <a:r>
              <a:rPr lang="ru-RU" sz="2000" u="sng" dirty="0">
                <a:solidFill>
                  <a:srgbClr val="FF0000"/>
                </a:solidFill>
              </a:rPr>
              <a:t>исключить нельзя</a:t>
            </a:r>
            <a:endParaRPr lang="ru-RU" sz="2000" u="sng" dirty="0"/>
          </a:p>
          <a:p>
            <a:pPr marL="914400" lvl="1" indent="-514350"/>
            <a:r>
              <a:rPr lang="ru-RU" sz="2000" dirty="0"/>
              <a:t>приложение 2 с перечнем обобщенных трудовых функций и трудовых функций, имеющих отношение к профессиональной деятельности выпускника программы магистратура по направлению подготовки 22.04.02. «Металлургия» </a:t>
            </a:r>
            <a:r>
              <a:rPr lang="ru-RU" sz="2000" u="sng" dirty="0">
                <a:solidFill>
                  <a:srgbClr val="FF0000"/>
                </a:solidFill>
              </a:rPr>
              <a:t>исключить нельзя</a:t>
            </a: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02945066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89684" cy="4559796"/>
          </a:xfrm>
          <a:solidFill>
            <a:schemeClr val="bg1"/>
          </a:solidFill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Состав и структура ПООП</a:t>
            </a:r>
          </a:p>
          <a:p>
            <a:pPr marL="914400" lvl="1" indent="-514350"/>
            <a:r>
              <a:rPr lang="ru-RU" sz="2000" dirty="0"/>
              <a:t>рекомендация « … Убрать из Приложения 1 все второстепенные </a:t>
            </a:r>
            <a:r>
              <a:rPr lang="ru-RU" sz="2000" dirty="0" err="1"/>
              <a:t>профстандарты</a:t>
            </a:r>
            <a:r>
              <a:rPr lang="ru-RU" sz="2000" dirty="0"/>
              <a:t> и добавить </a:t>
            </a:r>
            <a:r>
              <a:rPr lang="ru-RU" sz="2000" dirty="0" err="1"/>
              <a:t>профстандарты</a:t>
            </a:r>
            <a:r>
              <a:rPr lang="ru-RU" sz="2000" dirty="0"/>
              <a:t>  по Металлургии …»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u="sng" dirty="0">
                <a:solidFill>
                  <a:srgbClr val="FF0000"/>
                </a:solidFill>
              </a:rPr>
              <a:t>не принимается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в образовательных стандартах, соответственно в ПООП нет второстепенных профессиональных стандартов - мы просто обязаны учитывать все ПС, в которых указана подготовка специалистов по нашему направлению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распределение стандартов по видам производств и СПК – это исключительно требование работодателя. Большинство ПС СПК в ГМК разработано для рабочих, меньше для специалистов (в основном с уровнем бакалаврской подготовки) и только 4 – с магистрами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7189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89684" cy="4559796"/>
          </a:xfrm>
          <a:solidFill>
            <a:schemeClr val="bg1"/>
          </a:solidFill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Состав и структура ПООП</a:t>
            </a:r>
          </a:p>
          <a:p>
            <a:pPr marL="914400" lvl="1" indent="-514350"/>
            <a:r>
              <a:rPr lang="ru-RU" sz="2000" dirty="0"/>
              <a:t>универсальные компетенции несовершенны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это обязательные для всех решения Координационного совета по области образования «Инженерное дело, технологии и технические науки». Проблема есть, она требует отдельного</a:t>
            </a:r>
          </a:p>
          <a:p>
            <a:pPr marL="914400" lvl="1" indent="-514350"/>
            <a:r>
              <a:rPr lang="ru-RU" sz="2000" dirty="0"/>
              <a:t>замечание « …Обязательные профессиональные компетенции…» содержит столбец «Основание (ПС, анализ опыта), где приведен список стандартов. Но видимо разработчики не читали эти ПС, там ни слова нет по приведенным компетенциям….»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были учтены почти все профессиональные стандарты. Требования ПС выбирали эксперты</a:t>
            </a:r>
            <a:endParaRPr lang="ru-RU" sz="1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68268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89684" cy="4559796"/>
          </a:xfrm>
          <a:solidFill>
            <a:schemeClr val="bg1"/>
          </a:solidFill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Состав и структура ПООП</a:t>
            </a:r>
          </a:p>
          <a:p>
            <a:pPr marL="914400" lvl="1" indent="-514350"/>
            <a:r>
              <a:rPr lang="ru-RU" sz="2000" dirty="0"/>
              <a:t>доработка ряда позиций ПООП (в большей степени редакционных) с учётом экспертных заключений СПК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сегодня есть два положительных заключения поступивших от ГМК и машиностроителей (указано только на отсутствие 2-х стандартов). Дождёмся заключения от наноиндустрии и автомобилестроения и поручим эту работу рабочим группам, утверждённым в распоряжении (с привлечением волонтёров)</a:t>
            </a:r>
          </a:p>
        </p:txBody>
      </p:sp>
    </p:spTree>
    <p:extLst>
      <p:ext uri="{BB962C8B-B14F-4D97-AF65-F5344CB8AC3E}">
        <p14:creationId xmlns:p14="http://schemas.microsoft.com/office/powerpoint/2010/main" val="16468575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89684" cy="4008710"/>
          </a:xfrm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Терминология</a:t>
            </a:r>
          </a:p>
          <a:p>
            <a:pPr marL="914400" lvl="1" indent="-514350"/>
            <a:r>
              <a:rPr lang="ru-RU" sz="2000" dirty="0"/>
              <a:t>в перечне основных объектов « …перечисляются и объекты, и области деятельности (исследование процессов…,  управление…,  проектирование…, внедрение и т.п.), и производственные подразделения, и процессы, и отдельные названия оборудования (приборы, установки, методы…), т.е. полное несоответствие содержания перечислений – названию их …»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1061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732076" cy="4559796"/>
          </a:xfrm>
          <a:solidFill>
            <a:schemeClr val="bg1"/>
          </a:solidFill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Терминология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Из действующего документа: &lt;Письмо&gt; Минобрнауки РФ от 13.05.2010 N 03-956 "О разработке вузами основных образовательных программ" (вместе с "Разъяснениями разработчикам основных образовательных программ для реализации федеральных государственных образовательных стандартов высшего профессионального образования")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во-первых, «… Объект профессиональной деятельности – это системы, предметы, явления, процессы, на которые направлено воздействие;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во-вторых, « …Вид профессиональной деятельности – это методы, способы, приемы, характер воздействия на объект профессиональной деятельности с целью его изменения, преобразования …»</a:t>
            </a:r>
          </a:p>
        </p:txBody>
      </p:sp>
    </p:spTree>
    <p:extLst>
      <p:ext uri="{BB962C8B-B14F-4D97-AF65-F5344CB8AC3E}">
        <p14:creationId xmlns:p14="http://schemas.microsoft.com/office/powerpoint/2010/main" val="323928572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886064" cy="4656782"/>
          </a:xfrm>
          <a:solidFill>
            <a:schemeClr val="bg1"/>
          </a:solidFill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Терминология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из множества определений « …система …» нам в большей степени подходит « …устройство, процесс или схема, которое ведут себя согласно некоторому предписанию; функция системы состоит в оперировании во времени … материей для производства … материи» (Д. Эллис, Ф. Людвиг)</a:t>
            </a:r>
            <a:r>
              <a:rPr lang="ru-RU" sz="2000" u="sng" dirty="0">
                <a:solidFill>
                  <a:srgbClr val="FF0000"/>
                </a:solidFill>
              </a:rPr>
              <a:t> http://systems-analysis.ru/system_def.html</a:t>
            </a:r>
            <a:endParaRPr lang="ru-RU" sz="2000" dirty="0">
              <a:solidFill>
                <a:srgbClr val="FF0000"/>
              </a:solidFill>
            </a:endParaRP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под процессом понимают изменение некоторой величины во времени и пространстве – это может быть изменение температуры металла, нагреваемого в проходной печи перед прокаткой, изменение химического состава вещества в химическом реакторе … и т.п. </a:t>
            </a:r>
            <a:r>
              <a:rPr lang="ru-RU" sz="2000" u="sng" dirty="0">
                <a:solidFill>
                  <a:srgbClr val="FF0000"/>
                </a:solidFill>
              </a:rPr>
              <a:t>https://life-prog.ru/2_7607_protsessi-kak-ob-ekt-issledovaniya-i-upravleniya.html</a:t>
            </a:r>
          </a:p>
        </p:txBody>
      </p:sp>
    </p:spTree>
    <p:extLst>
      <p:ext uri="{BB962C8B-B14F-4D97-AF65-F5344CB8AC3E}">
        <p14:creationId xmlns:p14="http://schemas.microsoft.com/office/powerpoint/2010/main" val="185594939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Замечания по ПООП направления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886064" cy="4656782"/>
          </a:xfrm>
          <a:solidFill>
            <a:schemeClr val="bg1"/>
          </a:solidFill>
        </p:spPr>
        <p:txBody>
          <a:bodyPr/>
          <a:lstStyle/>
          <a:p>
            <a:pPr marL="265113" indent="-265113">
              <a:buNone/>
            </a:pPr>
            <a:r>
              <a:rPr lang="ru-RU" sz="2800" dirty="0"/>
              <a:t>Терминология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применительно к сфере образования « …области знаний представлены в виде специальностей в определенной сфере профессиональной деятельности … согласно принятым классификаторам </a:t>
            </a:r>
            <a:r>
              <a:rPr lang="ru-RU" sz="2000" u="sng" dirty="0">
                <a:solidFill>
                  <a:srgbClr val="FF0000"/>
                </a:solidFill>
              </a:rPr>
              <a:t>http://academium.ru/them_list</a:t>
            </a:r>
          </a:p>
          <a:p>
            <a:pPr marL="914400" lvl="1" indent="-514350"/>
            <a:r>
              <a:rPr lang="ru-RU" sz="2000" dirty="0">
                <a:solidFill>
                  <a:srgbClr val="FF0000"/>
                </a:solidFill>
              </a:rPr>
              <a:t>воздействие – это любое действие, направленное на объект с целью повлиять на него, вызвать изменение </a:t>
            </a:r>
            <a:r>
              <a:rPr lang="ru-RU" sz="2000" u="sng" dirty="0">
                <a:solidFill>
                  <a:srgbClr val="FF0000"/>
                </a:solidFill>
              </a:rPr>
              <a:t>https://ru.wiktionary.org/wiki/воздействие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2795299981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r>
              <a:rPr lang="ru-RU" sz="2400" dirty="0">
                <a:latin typeface="Arial" charset="0"/>
                <a:cs typeface="Arial" charset="0"/>
              </a:rPr>
              <a:t>Перечень основных объектов (или областей знания) профессиональной деятельности выпускников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B23B62A-A25D-4C02-A658-4A9CF09AB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09533"/>
              </p:ext>
            </p:extLst>
          </p:nvPr>
        </p:nvGraphicFramePr>
        <p:xfrm>
          <a:off x="899592" y="1232248"/>
          <a:ext cx="7787208" cy="532021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93197">
                  <a:extLst>
                    <a:ext uri="{9D8B030D-6E8A-4147-A177-3AD203B41FA5}">
                      <a16:colId xmlns:a16="http://schemas.microsoft.com/office/drawing/2014/main" val="2275055490"/>
                    </a:ext>
                  </a:extLst>
                </a:gridCol>
                <a:gridCol w="3894011">
                  <a:extLst>
                    <a:ext uri="{9D8B030D-6E8A-4147-A177-3AD203B41FA5}">
                      <a16:colId xmlns:a16="http://schemas.microsoft.com/office/drawing/2014/main" val="2505438369"/>
                    </a:ext>
                  </a:extLst>
                </a:gridCol>
              </a:tblGrid>
              <a:tr h="23352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проекте ПООП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Предложение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/>
                </a:tc>
                <a:extLst>
                  <a:ext uri="{0D108BD9-81ED-4DB2-BD59-A6C34878D82A}">
                    <a16:rowId xmlns:a16="http://schemas.microsoft.com/office/drawing/2014/main" val="149433768"/>
                  </a:ext>
                </a:extLst>
              </a:tr>
              <a:tr h="12259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Исследование процессов, материалов, продукции и устройств металлургического производства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>
                  <a:txBody>
                    <a:bodyPr/>
                    <a:lstStyle/>
                    <a:p>
                      <a:pPr marL="4524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Процессы, оборудование, устройства, материалы и продукция в металлургическом производстве.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extLst>
                  <a:ext uri="{0D108BD9-81ED-4DB2-BD59-A6C34878D82A}">
                    <a16:rowId xmlns:a16="http://schemas.microsoft.com/office/drawing/2014/main" val="2245684791"/>
                  </a:ext>
                </a:extLst>
              </a:tr>
              <a:tr h="7297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Производственные, проектные и научные подразделения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Можно удалить, т.к. прямо не относится к областям знаний выпускника по данной программе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extLst>
                  <a:ext uri="{0D108BD9-81ED-4DB2-BD59-A6C34878D82A}">
                    <a16:rowId xmlns:a16="http://schemas.microsoft.com/office/drawing/2014/main" val="2004359216"/>
                  </a:ext>
                </a:extLst>
              </a:tr>
              <a:tr h="4830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Научное руководство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241329"/>
                  </a:ext>
                </a:extLst>
              </a:tr>
              <a:tr h="9778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Научно-исследовательская работа в области </a:t>
                      </a:r>
                      <a:r>
                        <a:rPr lang="ru-RU" sz="1800" dirty="0" err="1">
                          <a:effectLst/>
                        </a:rPr>
                        <a:t>металлургичсекого</a:t>
                      </a:r>
                      <a:r>
                        <a:rPr lang="ru-RU" sz="1800" dirty="0">
                          <a:effectLst/>
                        </a:rPr>
                        <a:t> производства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 rowSpan="2">
                  <a:txBody>
                    <a:bodyPr/>
                    <a:lstStyle/>
                    <a:p>
                      <a:pPr marL="4524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Проведение научных исследований, измерений, экспериментов в области металлургического, литейного и термического производства, обработки металлов и материалов давлением.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extLst>
                  <a:ext uri="{0D108BD9-81ED-4DB2-BD59-A6C34878D82A}">
                    <a16:rowId xmlns:a16="http://schemas.microsoft.com/office/drawing/2014/main" val="2732288476"/>
                  </a:ext>
                </a:extLst>
              </a:tr>
              <a:tr h="14740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Научно-исследовательская работа в области литейного и прокатного производства, автомобилестроения производства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2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0421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Рабочие группы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5153AE-4D03-4939-875B-C5D1ABF310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83853"/>
            <a:ext cx="7787208" cy="5197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54530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r>
              <a:rPr lang="ru-RU" sz="2400" dirty="0">
                <a:latin typeface="Arial" charset="0"/>
                <a:cs typeface="Arial" charset="0"/>
              </a:rPr>
              <a:t>Перечень основных объектов (или областей знания) профессиональной деятельности выпускников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B23B62A-A25D-4C02-A658-4A9CF09AB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12827"/>
              </p:ext>
            </p:extLst>
          </p:nvPr>
        </p:nvGraphicFramePr>
        <p:xfrm>
          <a:off x="899592" y="1232248"/>
          <a:ext cx="7787208" cy="51241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93197">
                  <a:extLst>
                    <a:ext uri="{9D8B030D-6E8A-4147-A177-3AD203B41FA5}">
                      <a16:colId xmlns:a16="http://schemas.microsoft.com/office/drawing/2014/main" val="2275055490"/>
                    </a:ext>
                  </a:extLst>
                </a:gridCol>
                <a:gridCol w="3894011">
                  <a:extLst>
                    <a:ext uri="{9D8B030D-6E8A-4147-A177-3AD203B41FA5}">
                      <a16:colId xmlns:a16="http://schemas.microsoft.com/office/drawing/2014/main" val="2505438369"/>
                    </a:ext>
                  </a:extLst>
                </a:gridCol>
              </a:tblGrid>
              <a:tr h="30822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проекте ПООП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Предложение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extLst>
                  <a:ext uri="{0D108BD9-81ED-4DB2-BD59-A6C34878D82A}">
                    <a16:rowId xmlns:a16="http://schemas.microsoft.com/office/drawing/2014/main" val="149433768"/>
                  </a:ext>
                </a:extLst>
              </a:tr>
              <a:tr h="96317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Управление качеством в металлургическом производстве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>
                  <a:txBody>
                    <a:bodyPr/>
                    <a:lstStyle/>
                    <a:p>
                      <a:pPr marL="35401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Качество продукции металлургического производства и технологических процессов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extLst>
                  <a:ext uri="{0D108BD9-81ED-4DB2-BD59-A6C34878D82A}">
                    <a16:rowId xmlns:a16="http://schemas.microsoft.com/office/drawing/2014/main" val="3630451236"/>
                  </a:ext>
                </a:extLst>
              </a:tr>
              <a:tr h="6357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Информационные технологии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 rowSpan="3">
                  <a:txBody>
                    <a:bodyPr/>
                    <a:lstStyle/>
                    <a:p>
                      <a:pPr marL="35401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Можно удалить, т.к. прямо не относится к областям знаний выпускника по данной программе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extLst>
                  <a:ext uri="{0D108BD9-81ED-4DB2-BD59-A6C34878D82A}">
                    <a16:rowId xmlns:a16="http://schemas.microsoft.com/office/drawing/2014/main" val="2147110067"/>
                  </a:ext>
                </a:extLst>
              </a:tr>
              <a:tr h="6357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Качество технологических процессов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2553"/>
                  </a:ext>
                </a:extLst>
              </a:tr>
              <a:tr h="6357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Сертификация и стандартизация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110675"/>
                  </a:ext>
                </a:extLst>
              </a:tr>
              <a:tr h="19455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Проектирование технологических процессов с использованием автоматизированных систем.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tc>
                  <a:txBody>
                    <a:bodyPr/>
                    <a:lstStyle/>
                    <a:p>
                      <a:pPr marL="3540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 вопросом. В дальнейшем не относится к основным объектам для областей знаний выпускника.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6" marR="43016" marT="0" marB="0" anchor="ctr"/>
                </a:tc>
                <a:extLst>
                  <a:ext uri="{0D108BD9-81ED-4DB2-BD59-A6C34878D82A}">
                    <a16:rowId xmlns:a16="http://schemas.microsoft.com/office/drawing/2014/main" val="103710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835398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ПООП направления 22.03.02 Металлургия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886064" cy="4656782"/>
          </a:xfrm>
          <a:solidFill>
            <a:schemeClr val="bg1"/>
          </a:solidFill>
        </p:spPr>
        <p:txBody>
          <a:bodyPr/>
          <a:lstStyle/>
          <a:p>
            <a:pPr marL="265113" indent="0">
              <a:buNone/>
            </a:pPr>
            <a:r>
              <a:rPr lang="ru-RU" sz="2800" dirty="0"/>
              <a:t>В отсутствии утвержденного образовательного стандарта будет продолжаться работа по оцифровке (переводу в электронные таблицы) недостающих ПС – их на сегодня 10, сопряжению требований ПС с профессиональными компетенциями, которые уже представлялись на заседании ФУМО в </a:t>
            </a:r>
            <a:r>
              <a:rPr lang="ru-RU" sz="2800"/>
              <a:t>г.Владимире</a:t>
            </a:r>
            <a:r>
              <a:rPr lang="ru-RU" sz="2800" dirty="0"/>
              <a:t> их редакционная доработка. </a:t>
            </a:r>
            <a:endParaRPr lang="ru-RU" sz="2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6292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381000" y="796925"/>
            <a:ext cx="7237413" cy="815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latin typeface="ArialMT"/>
              </a:rPr>
              <a:t>Спасибо за внимание</a:t>
            </a:r>
            <a:br>
              <a:rPr lang="ru-RU" sz="2800" dirty="0">
                <a:latin typeface="ArialMT"/>
              </a:rPr>
            </a:br>
            <a:r>
              <a:rPr lang="en-US" sz="2800" dirty="0">
                <a:latin typeface="ArialMT"/>
              </a:rPr>
              <a:t>Thank you for attention</a:t>
            </a:r>
            <a:endParaRPr lang="ru-RU" sz="2800" dirty="0">
              <a:latin typeface="ArialM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8C773E3-47D5-4F95-9E06-30B2C788A569}" type="slidenum">
              <a:rPr lang="ru-RU"/>
              <a:pPr>
                <a:defRPr/>
              </a:pPr>
              <a:t>22</a:t>
            </a:fld>
            <a:endParaRPr lang="ru-RU"/>
          </a:p>
        </p:txBody>
      </p:sp>
      <p:pic>
        <p:nvPicPr>
          <p:cNvPr id="59395" name="Рисунок 4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713" y="6046788"/>
            <a:ext cx="985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6" name="TextBox 7"/>
          <p:cNvSpPr txBox="1">
            <a:spLocks noChangeArrowheads="1"/>
          </p:cNvSpPr>
          <p:nvPr/>
        </p:nvSpPr>
        <p:spPr bwMode="auto">
          <a:xfrm>
            <a:off x="317500" y="6446838"/>
            <a:ext cx="1509713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122" tIns="40083" rIns="80165" bIns="40083">
            <a:spAutoFit/>
          </a:bodyPr>
          <a:lstStyle/>
          <a:p>
            <a:r>
              <a:rPr lang="ru-RU" sz="700">
                <a:solidFill>
                  <a:schemeClr val="tx2"/>
                </a:solidFill>
                <a:latin typeface="Calibri" pitchFamily="34" charset="0"/>
              </a:rPr>
              <a:t>Национальный исследовательский </a:t>
            </a:r>
          </a:p>
          <a:p>
            <a:r>
              <a:rPr lang="ru-RU" sz="700">
                <a:solidFill>
                  <a:schemeClr val="tx2"/>
                </a:solidFill>
                <a:latin typeface="Calibri" pitchFamily="34" charset="0"/>
              </a:rPr>
              <a:t>технологический университет</a:t>
            </a:r>
          </a:p>
        </p:txBody>
      </p:sp>
      <p:sp>
        <p:nvSpPr>
          <p:cNvPr id="59397" name="Прямоугольник 4"/>
          <p:cNvSpPr>
            <a:spLocks noChangeArrowheads="1"/>
          </p:cNvSpPr>
          <p:nvPr/>
        </p:nvSpPr>
        <p:spPr bwMode="auto">
          <a:xfrm>
            <a:off x="317500" y="1771650"/>
            <a:ext cx="7991475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>
            <a:spAutoFit/>
          </a:bodyPr>
          <a:lstStyle/>
          <a:p>
            <a:r>
              <a:rPr lang="ru-RU" sz="1200" dirty="0">
                <a:solidFill>
                  <a:srgbClr val="6D6E70"/>
                </a:solidFill>
                <a:latin typeface="ArialMT"/>
              </a:rPr>
              <a:t>Федеральное государственное</a:t>
            </a:r>
          </a:p>
          <a:p>
            <a:r>
              <a:rPr lang="ru-RU" sz="1200" dirty="0">
                <a:solidFill>
                  <a:srgbClr val="6D6E70"/>
                </a:solidFill>
                <a:latin typeface="ArialMT"/>
              </a:rPr>
              <a:t>автономное образовательное учреждение</a:t>
            </a:r>
          </a:p>
          <a:p>
            <a:r>
              <a:rPr lang="ru-RU" sz="1200" dirty="0">
                <a:solidFill>
                  <a:srgbClr val="6D6E70"/>
                </a:solidFill>
                <a:latin typeface="ArialMT"/>
              </a:rPr>
              <a:t>высшего образования</a:t>
            </a:r>
          </a:p>
          <a:p>
            <a:endParaRPr lang="ru-RU" sz="1200" dirty="0">
              <a:solidFill>
                <a:srgbClr val="6D6E70"/>
              </a:solidFill>
              <a:latin typeface="ArialMT"/>
            </a:endParaRPr>
          </a:p>
          <a:p>
            <a:endParaRPr lang="ru-RU" sz="1200" dirty="0">
              <a:solidFill>
                <a:srgbClr val="6D6E70"/>
              </a:solidFill>
              <a:latin typeface="ArialMT"/>
            </a:endParaRPr>
          </a:p>
          <a:p>
            <a:r>
              <a:rPr lang="ru-RU" sz="3200" dirty="0">
                <a:solidFill>
                  <a:srgbClr val="6D6E70"/>
                </a:solidFill>
                <a:latin typeface="ArialMT"/>
              </a:rPr>
              <a:t>Национальный исследовательский технологический университет «</a:t>
            </a:r>
            <a:r>
              <a:rPr lang="ru-RU" sz="3200" dirty="0" err="1">
                <a:solidFill>
                  <a:srgbClr val="6D6E70"/>
                </a:solidFill>
                <a:latin typeface="ArialMT"/>
              </a:rPr>
              <a:t>МИСиС</a:t>
            </a:r>
            <a:r>
              <a:rPr lang="ru-RU" sz="3200" dirty="0">
                <a:solidFill>
                  <a:srgbClr val="6D6E70"/>
                </a:solidFill>
                <a:latin typeface="ArialMT"/>
              </a:rPr>
              <a:t>»</a:t>
            </a:r>
          </a:p>
          <a:p>
            <a:endParaRPr lang="en-US" sz="2100" dirty="0">
              <a:solidFill>
                <a:srgbClr val="6D6E70"/>
              </a:solidFill>
              <a:latin typeface="ArialMT"/>
            </a:endParaRPr>
          </a:p>
          <a:p>
            <a:endParaRPr lang="en-US" sz="2100" dirty="0">
              <a:solidFill>
                <a:srgbClr val="6D6E70"/>
              </a:solidFill>
              <a:latin typeface="ArialMT"/>
            </a:endParaRPr>
          </a:p>
          <a:p>
            <a:r>
              <a:rPr lang="ru-RU" sz="1600" dirty="0">
                <a:solidFill>
                  <a:srgbClr val="6D6E70"/>
                </a:solidFill>
                <a:latin typeface="ArialMT"/>
              </a:rPr>
              <a:t>Ленинский проспект, дом 4</a:t>
            </a:r>
          </a:p>
          <a:p>
            <a:r>
              <a:rPr lang="ru-RU" sz="1600" dirty="0">
                <a:solidFill>
                  <a:srgbClr val="6D6E70"/>
                </a:solidFill>
                <a:latin typeface="ArialMT"/>
              </a:rPr>
              <a:t>Москва, 119049</a:t>
            </a:r>
          </a:p>
          <a:p>
            <a:r>
              <a:rPr lang="ru-RU" sz="1600" dirty="0">
                <a:solidFill>
                  <a:srgbClr val="6D6E70"/>
                </a:solidFill>
                <a:latin typeface="ArialMT"/>
              </a:rPr>
              <a:t>тел.: +7 (495) 955-00-32</a:t>
            </a:r>
          </a:p>
          <a:p>
            <a:r>
              <a:rPr lang="ru-RU" sz="1600" dirty="0">
                <a:solidFill>
                  <a:srgbClr val="6D6E70"/>
                </a:solidFill>
                <a:latin typeface="ArialMT"/>
              </a:rPr>
              <a:t>факс +7 (499) 236-21-05</a:t>
            </a:r>
          </a:p>
          <a:p>
            <a:r>
              <a:rPr lang="en-US" sz="1600" dirty="0">
                <a:solidFill>
                  <a:srgbClr val="6D6E70"/>
                </a:solidFill>
                <a:latin typeface="ArialMT"/>
              </a:rPr>
              <a:t>e-mail: </a:t>
            </a:r>
            <a:r>
              <a:rPr lang="en-US" sz="1600" dirty="0" err="1">
                <a:solidFill>
                  <a:srgbClr val="6D6E70"/>
                </a:solidFill>
                <a:latin typeface="ArialMT"/>
              </a:rPr>
              <a:t>kancela@misis.ru</a:t>
            </a:r>
            <a:endParaRPr lang="en-US" sz="1600" dirty="0">
              <a:solidFill>
                <a:srgbClr val="6D6E70"/>
              </a:solidFill>
              <a:latin typeface="ArialMT"/>
            </a:endParaRPr>
          </a:p>
          <a:p>
            <a:r>
              <a:rPr lang="en-US" sz="1600" dirty="0" err="1">
                <a:solidFill>
                  <a:srgbClr val="6D6E70"/>
                </a:solidFill>
                <a:latin typeface="ArialMT"/>
              </a:rPr>
              <a:t>www.misis.ru</a:t>
            </a:r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Рабочие группы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821B70-9BC2-4318-BB96-3FA4E37648D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05"/>
          <a:stretch/>
        </p:blipFill>
        <p:spPr bwMode="auto">
          <a:xfrm>
            <a:off x="899592" y="1196752"/>
            <a:ext cx="7941195" cy="51595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91514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Рабочие группы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09A6EFE-267D-4969-BBF7-04D17D244B3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34"/>
          <a:stretch/>
        </p:blipFill>
        <p:spPr bwMode="auto">
          <a:xfrm>
            <a:off x="899592" y="1700808"/>
            <a:ext cx="7787208" cy="34563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203851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Рабочие группы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EE5377-4AEE-40BB-AFC9-6935908BB63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787208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522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Результаты деятельности рабочих групп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17676" cy="3754156"/>
          </a:xfrm>
        </p:spPr>
        <p:txBody>
          <a:bodyPr/>
          <a:lstStyle/>
          <a:p>
            <a:pPr marL="265113" indent="-265113">
              <a:buNone/>
            </a:pPr>
            <a:r>
              <a:rPr lang="ru-RU" b="1" dirty="0"/>
              <a:t>Силина Ольга Валентиновна</a:t>
            </a:r>
          </a:p>
          <a:p>
            <a:pPr marL="265113" indent="-265113">
              <a:buNone/>
            </a:pPr>
            <a:endParaRPr lang="ru-RU" b="1" dirty="0"/>
          </a:p>
          <a:p>
            <a:pPr marL="914400" lvl="1" indent="-514350"/>
            <a:r>
              <a:rPr lang="ru-RU" sz="2000" dirty="0"/>
              <a:t>разработаны предложения по связи профессиональных компетенций с требованиями профессиональных стандартов</a:t>
            </a:r>
          </a:p>
          <a:p>
            <a:pPr marL="914400" lvl="1" indent="-514350"/>
            <a:r>
              <a:rPr lang="ru-RU" sz="2000" dirty="0"/>
              <a:t>представлены предложения к проекту ПООП направление подготовки «Металлургия» (для бакалавров и магистров) по профилю подготовки «Металловедение и термическая обработка металлов»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080724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Результаты деятельности рабочих групп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17676" cy="3754156"/>
          </a:xfrm>
        </p:spPr>
        <p:txBody>
          <a:bodyPr/>
          <a:lstStyle/>
          <a:p>
            <a:pPr marL="265113" indent="-265113">
              <a:buNone/>
            </a:pPr>
            <a:r>
              <a:rPr lang="ru-RU" b="1" dirty="0" err="1"/>
              <a:t>Кисленков</a:t>
            </a:r>
            <a:r>
              <a:rPr lang="ru-RU" b="1" dirty="0"/>
              <a:t> Владимир Васильевич </a:t>
            </a:r>
            <a:r>
              <a:rPr lang="en-US" b="1" dirty="0"/>
              <a:t>&amp;</a:t>
            </a:r>
          </a:p>
          <a:p>
            <a:pPr marL="265113" indent="-265113">
              <a:buNone/>
            </a:pPr>
            <a:r>
              <a:rPr lang="ru-RU" b="1" dirty="0"/>
              <a:t>Чупров Вячеслав Борисович</a:t>
            </a:r>
          </a:p>
          <a:p>
            <a:pPr marL="265113" indent="-265113">
              <a:buNone/>
            </a:pPr>
            <a:endParaRPr lang="ru-RU" b="1" dirty="0"/>
          </a:p>
          <a:p>
            <a:pPr marL="914400" lvl="1" indent="-514350"/>
            <a:r>
              <a:rPr lang="ru-RU" sz="2000" dirty="0"/>
              <a:t>проработка проекта ПООП Металлургия (для магистров) для профиля подготовки «Металловедение и термическая обработка металлов»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25633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Результаты деятельности рабочих групп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17676" cy="3754156"/>
          </a:xfrm>
        </p:spPr>
        <p:txBody>
          <a:bodyPr/>
          <a:lstStyle/>
          <a:p>
            <a:pPr marL="265113" indent="-265113">
              <a:buNone/>
            </a:pPr>
            <a:r>
              <a:rPr lang="ru-RU" b="1" dirty="0" err="1"/>
              <a:t>Леушин</a:t>
            </a:r>
            <a:r>
              <a:rPr lang="ru-RU" b="1" dirty="0"/>
              <a:t> Игорь Олегович</a:t>
            </a:r>
          </a:p>
          <a:p>
            <a:pPr marL="265113" indent="-265113">
              <a:buNone/>
            </a:pPr>
            <a:endParaRPr lang="ru-RU" b="1" dirty="0"/>
          </a:p>
          <a:p>
            <a:pPr marL="914400" lvl="1" indent="-514350"/>
            <a:r>
              <a:rPr lang="ru-RU" sz="2000" dirty="0"/>
              <a:t>предложения к ПООП направление подготовки «Металлургия» для профиля бакалаврской подготовки «Производство и сбыт металлопродукции» и  магистерской подготовки «Металлургические процессы и ресурсосбережение»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854418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3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61975"/>
          </a:xfrm>
        </p:spPr>
        <p:txBody>
          <a:bodyPr/>
          <a:lstStyle/>
          <a:p>
            <a:pPr algn="l"/>
            <a:r>
              <a:rPr lang="ru-RU" sz="2400" dirty="0">
                <a:latin typeface="Arial" charset="0"/>
                <a:cs typeface="Arial" charset="0"/>
              </a:rPr>
              <a:t>Результаты деятельности рабочих групп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58A313F-B869-422B-814D-1D280696DF33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2BF2AEBD-F06E-4DE1-809F-A606DD70E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7217676" cy="3754156"/>
          </a:xfrm>
        </p:spPr>
        <p:txBody>
          <a:bodyPr/>
          <a:lstStyle/>
          <a:p>
            <a:pPr marL="265113" indent="-265113">
              <a:buNone/>
            </a:pPr>
            <a:r>
              <a:rPr lang="ru-RU" b="1" dirty="0" err="1"/>
              <a:t>Хардин</a:t>
            </a:r>
            <a:r>
              <a:rPr lang="ru-RU" b="1" dirty="0"/>
              <a:t> Михаил Викторович</a:t>
            </a:r>
          </a:p>
          <a:p>
            <a:pPr marL="265113" indent="-265113">
              <a:buNone/>
            </a:pPr>
            <a:endParaRPr lang="ru-RU" b="1" dirty="0"/>
          </a:p>
          <a:p>
            <a:pPr marL="914400" lvl="1" indent="-514350"/>
            <a:r>
              <a:rPr lang="ru-RU" sz="2000" dirty="0"/>
              <a:t>анализ относящихся к магистерской подготовке профессиональных стандартов в области проката цветных металлов, кузнечного  производства и прессовой обработки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674226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1161</Words>
  <Application>Microsoft Office PowerPoint</Application>
  <PresentationFormat>Экран (4:3)</PresentationFormat>
  <Paragraphs>148</Paragraphs>
  <Slides>22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ArialMT</vt:lpstr>
      <vt:lpstr>Calibri</vt:lpstr>
      <vt:lpstr>Tahoma</vt:lpstr>
      <vt:lpstr>Times New Roman</vt:lpstr>
      <vt:lpstr>Тема Office</vt:lpstr>
      <vt:lpstr>О результатах подготовки материалов для ПООП рабочими группами Федерального УМО</vt:lpstr>
      <vt:lpstr>Рабочие группы</vt:lpstr>
      <vt:lpstr>Рабочие группы</vt:lpstr>
      <vt:lpstr>Рабочие группы</vt:lpstr>
      <vt:lpstr>Рабочие группы</vt:lpstr>
      <vt:lpstr>Результаты деятельности рабочих групп</vt:lpstr>
      <vt:lpstr>Результаты деятельности рабочих групп</vt:lpstr>
      <vt:lpstr>Результаты деятельности рабочих групп</vt:lpstr>
      <vt:lpstr>Результаты деятельности рабочих групп</vt:lpstr>
      <vt:lpstr>Результаты деятельности рабочих групп</vt:lpstr>
      <vt:lpstr>Замечания по ПООП направления Металлургия</vt:lpstr>
      <vt:lpstr>Замечания по ПООП направления Металлургия</vt:lpstr>
      <vt:lpstr>Замечания по ПООП направления Металлургия</vt:lpstr>
      <vt:lpstr>Замечания по ПООП направления Металлургия</vt:lpstr>
      <vt:lpstr>Замечания по ПООП направления Металлургия</vt:lpstr>
      <vt:lpstr>Замечания по ПООП направления Металлургия</vt:lpstr>
      <vt:lpstr>Замечания по ПООП направления Металлургия</vt:lpstr>
      <vt:lpstr>Замечания по ПООП направления Металлургия</vt:lpstr>
      <vt:lpstr>Перечень основных объектов (или областей знания) профессиональной деятельности выпускников</vt:lpstr>
      <vt:lpstr>Перечень основных объектов (или областей знания) профессиональной деятельности выпускников</vt:lpstr>
      <vt:lpstr>ПООП направления 22.03.02 Металлургия</vt:lpstr>
      <vt:lpstr>Спасибо за внимание Thank you for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института XXX b перспективах его развтия</dc:title>
  <dc:creator>User</dc:creator>
  <cp:lastModifiedBy>ТРАВЯНОВ АНДРЕЙ ЯКОВЛЕВИЧ</cp:lastModifiedBy>
  <cp:revision>170</cp:revision>
  <cp:lastPrinted>2016-05-13T10:06:55Z</cp:lastPrinted>
  <dcterms:created xsi:type="dcterms:W3CDTF">2016-03-29T07:25:20Z</dcterms:created>
  <dcterms:modified xsi:type="dcterms:W3CDTF">2019-03-27T06:16:17Z</dcterms:modified>
</cp:coreProperties>
</file>