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6" r:id="rId3"/>
    <p:sldId id="366" r:id="rId4"/>
    <p:sldId id="420" r:id="rId5"/>
    <p:sldId id="371" r:id="rId6"/>
    <p:sldId id="417" r:id="rId7"/>
    <p:sldId id="367" r:id="rId8"/>
    <p:sldId id="378" r:id="rId9"/>
    <p:sldId id="996" r:id="rId10"/>
    <p:sldId id="995" r:id="rId11"/>
    <p:sldId id="419" r:id="rId12"/>
    <p:sldId id="422" r:id="rId13"/>
    <p:sldId id="279" r:id="rId14"/>
  </p:sldIdLst>
  <p:sldSz cx="10688638" cy="7562850"/>
  <p:notesSz cx="6797675" cy="9926638"/>
  <p:defaultTextStyle>
    <a:defPPr>
      <a:defRPr lang="ru-RU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">
          <p15:clr>
            <a:srgbClr val="A4A3A4"/>
          </p15:clr>
        </p15:guide>
        <p15:guide id="2" orient="horz" pos="4536">
          <p15:clr>
            <a:srgbClr val="A4A3A4"/>
          </p15:clr>
        </p15:guide>
        <p15:guide id="3" orient="horz" pos="1928">
          <p15:clr>
            <a:srgbClr val="A4A3A4"/>
          </p15:clr>
        </p15:guide>
        <p15:guide id="4" orient="horz" pos="1814">
          <p15:clr>
            <a:srgbClr val="A4A3A4"/>
          </p15:clr>
        </p15:guide>
        <p15:guide id="5" orient="horz" pos="1248">
          <p15:clr>
            <a:srgbClr val="A4A3A4"/>
          </p15:clr>
        </p15:guide>
        <p15:guide id="6" orient="horz" pos="1134">
          <p15:clr>
            <a:srgbClr val="A4A3A4"/>
          </p15:clr>
        </p15:guide>
        <p15:guide id="7" orient="horz" pos="568">
          <p15:clr>
            <a:srgbClr val="A4A3A4"/>
          </p15:clr>
        </p15:guide>
        <p15:guide id="8" orient="horz" pos="454">
          <p15:clr>
            <a:srgbClr val="A4A3A4"/>
          </p15:clr>
        </p15:guide>
        <p15:guide id="9" orient="horz" pos="2496">
          <p15:clr>
            <a:srgbClr val="A4A3A4"/>
          </p15:clr>
        </p15:guide>
        <p15:guide id="10" orient="horz" pos="2608">
          <p15:clr>
            <a:srgbClr val="A4A3A4"/>
          </p15:clr>
        </p15:guide>
        <p15:guide id="11" orient="horz" pos="3176">
          <p15:clr>
            <a:srgbClr val="A4A3A4"/>
          </p15:clr>
        </p15:guide>
        <p15:guide id="12" orient="horz" pos="3290">
          <p15:clr>
            <a:srgbClr val="A4A3A4"/>
          </p15:clr>
        </p15:guide>
        <p15:guide id="13" orient="horz" pos="3856">
          <p15:clr>
            <a:srgbClr val="A4A3A4"/>
          </p15:clr>
        </p15:guide>
        <p15:guide id="14" orient="horz" pos="3970">
          <p15:clr>
            <a:srgbClr val="A4A3A4"/>
          </p15:clr>
        </p15:guide>
        <p15:guide id="15" pos="701">
          <p15:clr>
            <a:srgbClr val="A4A3A4"/>
          </p15:clr>
        </p15:guide>
        <p15:guide id="16" pos="6031">
          <p15:clr>
            <a:srgbClr val="A4A3A4"/>
          </p15:clr>
        </p15:guide>
        <p15:guide id="17" pos="3309">
          <p15:clr>
            <a:srgbClr val="A4A3A4"/>
          </p15:clr>
        </p15:guide>
        <p15:guide id="18" pos="2743">
          <p15:clr>
            <a:srgbClr val="A4A3A4"/>
          </p15:clr>
        </p15:guide>
        <p15:guide id="19" pos="2629">
          <p15:clr>
            <a:srgbClr val="A4A3A4"/>
          </p15:clr>
        </p15:guide>
        <p15:guide id="20" pos="2063">
          <p15:clr>
            <a:srgbClr val="A4A3A4"/>
          </p15:clr>
        </p15:guide>
        <p15:guide id="21" pos="1949">
          <p15:clr>
            <a:srgbClr val="A4A3A4"/>
          </p15:clr>
        </p15:guide>
        <p15:guide id="22" pos="1381">
          <p15:clr>
            <a:srgbClr val="A4A3A4"/>
          </p15:clr>
        </p15:guide>
        <p15:guide id="23" pos="1269">
          <p15:clr>
            <a:srgbClr val="A4A3A4"/>
          </p15:clr>
        </p15:guide>
        <p15:guide id="24" pos="3423">
          <p15:clr>
            <a:srgbClr val="A4A3A4"/>
          </p15:clr>
        </p15:guide>
        <p15:guide id="25" pos="3989">
          <p15:clr>
            <a:srgbClr val="A4A3A4"/>
          </p15:clr>
        </p15:guide>
        <p15:guide id="26" pos="4103">
          <p15:clr>
            <a:srgbClr val="A4A3A4"/>
          </p15:clr>
        </p15:guide>
        <p15:guide id="27" pos="4669">
          <p15:clr>
            <a:srgbClr val="A4A3A4"/>
          </p15:clr>
        </p15:guide>
        <p15:guide id="28" pos="4783">
          <p15:clr>
            <a:srgbClr val="A4A3A4"/>
          </p15:clr>
        </p15:guide>
        <p15:guide id="29" pos="5351">
          <p15:clr>
            <a:srgbClr val="A4A3A4"/>
          </p15:clr>
        </p15:guide>
        <p15:guide id="3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F"/>
    <a:srgbClr val="000000"/>
    <a:srgbClr val="D4EEFB"/>
    <a:srgbClr val="0070C0"/>
    <a:srgbClr val="F65275"/>
    <a:srgbClr val="EC86D0"/>
    <a:srgbClr val="9595D2"/>
    <a:srgbClr val="FF00FF"/>
    <a:srgbClr val="5EC6F2"/>
    <a:srgbClr val="9FD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 autoAdjust="0"/>
    <p:restoredTop sz="92238" autoAdjust="0"/>
  </p:normalViewPr>
  <p:slideViewPr>
    <p:cSldViewPr snapToGrid="0">
      <p:cViewPr varScale="1">
        <p:scale>
          <a:sx n="133" d="100"/>
          <a:sy n="133" d="100"/>
        </p:scale>
        <p:origin x="1938" y="120"/>
      </p:cViewPr>
      <p:guideLst>
        <p:guide orient="horz" pos="228"/>
        <p:guide orient="horz" pos="4536"/>
        <p:guide orient="horz" pos="1928"/>
        <p:guide orient="horz" pos="1814"/>
        <p:guide orient="horz" pos="1248"/>
        <p:guide orient="horz" pos="1134"/>
        <p:guide orient="horz" pos="568"/>
        <p:guide orient="horz" pos="454"/>
        <p:guide orient="horz" pos="2496"/>
        <p:guide orient="horz" pos="2608"/>
        <p:guide orient="horz" pos="3176"/>
        <p:guide orient="horz" pos="3290"/>
        <p:guide orient="horz" pos="3856"/>
        <p:guide orient="horz" pos="3970"/>
        <p:guide pos="701"/>
        <p:guide pos="6031"/>
        <p:guide pos="3309"/>
        <p:guide pos="2743"/>
        <p:guide pos="2629"/>
        <p:guide pos="2063"/>
        <p:guide pos="1949"/>
        <p:guide pos="1381"/>
        <p:guide pos="1269"/>
        <p:guide pos="3423"/>
        <p:guide pos="3989"/>
        <p:guide pos="4103"/>
        <p:guide pos="4669"/>
        <p:guide pos="4783"/>
        <p:guide pos="5351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75" d="100"/>
          <a:sy n="175" d="100"/>
        </p:scale>
        <p:origin x="-624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Магистратура + Аспирантура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0%</c:formatCode>
                <c:ptCount val="5"/>
                <c:pt idx="0">
                  <c:v>0.25380228136882127</c:v>
                </c:pt>
                <c:pt idx="1">
                  <c:v>0.41827364554637281</c:v>
                </c:pt>
                <c:pt idx="2">
                  <c:v>0.50079491255961839</c:v>
                </c:pt>
                <c:pt idx="3">
                  <c:v>0.50985103315713598</c:v>
                </c:pt>
                <c:pt idx="4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C5-41B2-A0EF-19B1B817F8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Бакалавриат  + Специалитет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Лист1!$C$2:$C$6</c:f>
              <c:numCache>
                <c:formatCode>0%</c:formatCode>
                <c:ptCount val="5"/>
                <c:pt idx="0">
                  <c:v>0.74619771863117867</c:v>
                </c:pt>
                <c:pt idx="1">
                  <c:v>0.58172635445362719</c:v>
                </c:pt>
                <c:pt idx="2">
                  <c:v>0.49920508744038156</c:v>
                </c:pt>
                <c:pt idx="3">
                  <c:v>0.49014896684286402</c:v>
                </c:pt>
                <c:pt idx="4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C2-409A-8E8A-24B0F1E4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47275328"/>
        <c:axId val="647274016"/>
      </c:barChart>
      <c:catAx>
        <c:axId val="64727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7274016"/>
        <c:crosses val="autoZero"/>
        <c:auto val="1"/>
        <c:lblAlgn val="ctr"/>
        <c:lblOffset val="100"/>
        <c:noMultiLvlLbl val="0"/>
      </c:catAx>
      <c:valAx>
        <c:axId val="647274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7275328"/>
        <c:crosses val="autoZero"/>
        <c:crossBetween val="between"/>
        <c:min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9585C-1438-47D3-9B30-D1A4E7C9D74F}" type="doc">
      <dgm:prSet loTypeId="urn:microsoft.com/office/officeart/2005/8/layout/equation2" loCatId="process" qsTypeId="urn:microsoft.com/office/officeart/2005/8/quickstyle/simple4" qsCatId="simple" csTypeId="urn:microsoft.com/office/officeart/2005/8/colors/colorful1" csCatId="colorful" phldr="1"/>
      <dgm:spPr/>
    </dgm:pt>
    <dgm:pt modelId="{265BF45D-B951-426E-A37C-1DCEB55C55D0}">
      <dgm:prSet phldrT="[Текст]"/>
      <dgm:spPr/>
      <dgm:t>
        <a:bodyPr/>
        <a:lstStyle/>
        <a:p>
          <a:r>
            <a:rPr lang="ru-RU" dirty="0"/>
            <a:t>Маг.</a:t>
          </a:r>
        </a:p>
      </dgm:t>
    </dgm:pt>
    <dgm:pt modelId="{2BE71711-3403-442E-B025-49E29DB3A254}" type="parTrans" cxnId="{8348FC5F-3709-4E2F-966F-8BA441B06015}">
      <dgm:prSet/>
      <dgm:spPr/>
      <dgm:t>
        <a:bodyPr/>
        <a:lstStyle/>
        <a:p>
          <a:endParaRPr lang="ru-RU"/>
        </a:p>
      </dgm:t>
    </dgm:pt>
    <dgm:pt modelId="{3397AEE4-68A9-4179-8189-91028F1C3EED}" type="sibTrans" cxnId="{8348FC5F-3709-4E2F-966F-8BA441B06015}">
      <dgm:prSet/>
      <dgm:spPr/>
      <dgm:t>
        <a:bodyPr/>
        <a:lstStyle/>
        <a:p>
          <a:endParaRPr lang="ru-RU"/>
        </a:p>
      </dgm:t>
    </dgm:pt>
    <dgm:pt modelId="{7DFA7B64-3162-43CC-AA1C-41F06C58645C}">
      <dgm:prSet phldrT="[Текст]"/>
      <dgm:spPr/>
      <dgm:t>
        <a:bodyPr/>
        <a:lstStyle/>
        <a:p>
          <a:r>
            <a:rPr lang="ru-RU" dirty="0"/>
            <a:t>Асп.</a:t>
          </a:r>
        </a:p>
      </dgm:t>
    </dgm:pt>
    <dgm:pt modelId="{184DF0E5-80BF-442E-A767-C6F86AF18365}" type="parTrans" cxnId="{3E2A7247-49C5-423E-A0E2-5287C27F1C17}">
      <dgm:prSet/>
      <dgm:spPr/>
      <dgm:t>
        <a:bodyPr/>
        <a:lstStyle/>
        <a:p>
          <a:endParaRPr lang="ru-RU"/>
        </a:p>
      </dgm:t>
    </dgm:pt>
    <dgm:pt modelId="{1FE46FCB-402E-4566-A4D1-41F943E594B4}" type="sibTrans" cxnId="{3E2A7247-49C5-423E-A0E2-5287C27F1C17}">
      <dgm:prSet/>
      <dgm:spPr/>
      <dgm:t>
        <a:bodyPr/>
        <a:lstStyle/>
        <a:p>
          <a:endParaRPr lang="ru-RU"/>
        </a:p>
      </dgm:t>
    </dgm:pt>
    <dgm:pt modelId="{4990534A-D5C4-4F4B-9349-751A8E11405E}">
      <dgm:prSet phldrT="[Текст]"/>
      <dgm:spPr/>
      <dgm:t>
        <a:bodyPr/>
        <a:lstStyle/>
        <a:p>
          <a:r>
            <a:rPr lang="ru-RU" dirty="0"/>
            <a:t>Кандидат наук</a:t>
          </a:r>
        </a:p>
      </dgm:t>
    </dgm:pt>
    <dgm:pt modelId="{94FE9C9F-6FFE-4D95-B1F0-5EE0B82EE761}" type="parTrans" cxnId="{205E7352-5CA5-4F52-9D28-3F1636BBBB85}">
      <dgm:prSet/>
      <dgm:spPr/>
      <dgm:t>
        <a:bodyPr/>
        <a:lstStyle/>
        <a:p>
          <a:endParaRPr lang="ru-RU"/>
        </a:p>
      </dgm:t>
    </dgm:pt>
    <dgm:pt modelId="{54425557-4660-4988-9864-7A91DACECED5}" type="sibTrans" cxnId="{205E7352-5CA5-4F52-9D28-3F1636BBBB85}">
      <dgm:prSet/>
      <dgm:spPr/>
      <dgm:t>
        <a:bodyPr/>
        <a:lstStyle/>
        <a:p>
          <a:endParaRPr lang="ru-RU"/>
        </a:p>
      </dgm:t>
    </dgm:pt>
    <dgm:pt modelId="{6281C56D-CA9D-412B-931B-82550E9FCAF5}" type="pres">
      <dgm:prSet presAssocID="{2309585C-1438-47D3-9B30-D1A4E7C9D74F}" presName="Name0" presStyleCnt="0">
        <dgm:presLayoutVars>
          <dgm:dir/>
          <dgm:resizeHandles val="exact"/>
        </dgm:presLayoutVars>
      </dgm:prSet>
      <dgm:spPr/>
    </dgm:pt>
    <dgm:pt modelId="{07DA910C-61A6-40FE-A941-7FBC58DD3006}" type="pres">
      <dgm:prSet presAssocID="{2309585C-1438-47D3-9B30-D1A4E7C9D74F}" presName="vNodes" presStyleCnt="0"/>
      <dgm:spPr/>
    </dgm:pt>
    <dgm:pt modelId="{571D3F5D-6E58-4AD3-AD26-1FF550BC87AE}" type="pres">
      <dgm:prSet presAssocID="{265BF45D-B951-426E-A37C-1DCEB55C55D0}" presName="node" presStyleLbl="node1" presStyleIdx="0" presStyleCnt="3">
        <dgm:presLayoutVars>
          <dgm:bulletEnabled val="1"/>
        </dgm:presLayoutVars>
      </dgm:prSet>
      <dgm:spPr/>
    </dgm:pt>
    <dgm:pt modelId="{2E394C47-9DDC-4132-A558-4A6FCC7EBB3D}" type="pres">
      <dgm:prSet presAssocID="{3397AEE4-68A9-4179-8189-91028F1C3EED}" presName="spacerT" presStyleCnt="0"/>
      <dgm:spPr/>
    </dgm:pt>
    <dgm:pt modelId="{B6E578F2-441F-40FD-8D8B-39E374E24E26}" type="pres">
      <dgm:prSet presAssocID="{3397AEE4-68A9-4179-8189-91028F1C3EED}" presName="sibTrans" presStyleLbl="sibTrans2D1" presStyleIdx="0" presStyleCnt="2"/>
      <dgm:spPr/>
    </dgm:pt>
    <dgm:pt modelId="{8B06BCE4-58A3-432E-AA5F-03C885A2CB5E}" type="pres">
      <dgm:prSet presAssocID="{3397AEE4-68A9-4179-8189-91028F1C3EED}" presName="spacerB" presStyleCnt="0"/>
      <dgm:spPr/>
    </dgm:pt>
    <dgm:pt modelId="{1FC068E3-6AB1-4FED-B6D2-4C4531C6B8AE}" type="pres">
      <dgm:prSet presAssocID="{7DFA7B64-3162-43CC-AA1C-41F06C58645C}" presName="node" presStyleLbl="node1" presStyleIdx="1" presStyleCnt="3" custLinFactY="-1613" custLinFactNeighborX="-282" custLinFactNeighborY="-100000">
        <dgm:presLayoutVars>
          <dgm:bulletEnabled val="1"/>
        </dgm:presLayoutVars>
      </dgm:prSet>
      <dgm:spPr/>
    </dgm:pt>
    <dgm:pt modelId="{79CBDB2A-6FB1-4B38-8BDD-5454DE64CC69}" type="pres">
      <dgm:prSet presAssocID="{2309585C-1438-47D3-9B30-D1A4E7C9D74F}" presName="sibTransLast" presStyleLbl="sibTrans2D1" presStyleIdx="1" presStyleCnt="2"/>
      <dgm:spPr/>
    </dgm:pt>
    <dgm:pt modelId="{94B0F4FE-8851-4F69-B90B-380436F69ED9}" type="pres">
      <dgm:prSet presAssocID="{2309585C-1438-47D3-9B30-D1A4E7C9D74F}" presName="connectorText" presStyleLbl="sibTrans2D1" presStyleIdx="1" presStyleCnt="2"/>
      <dgm:spPr/>
    </dgm:pt>
    <dgm:pt modelId="{0241FAAD-2ED7-4E27-BDEA-4CFCDD4FAC40}" type="pres">
      <dgm:prSet presAssocID="{2309585C-1438-47D3-9B30-D1A4E7C9D74F}" presName="lastNode" presStyleLbl="node1" presStyleIdx="2" presStyleCnt="3" custScaleX="137245" custScaleY="137182">
        <dgm:presLayoutVars>
          <dgm:bulletEnabled val="1"/>
        </dgm:presLayoutVars>
      </dgm:prSet>
      <dgm:spPr/>
    </dgm:pt>
  </dgm:ptLst>
  <dgm:cxnLst>
    <dgm:cxn modelId="{70972323-FB76-49DC-8B1F-56DE94AA832A}" type="presOf" srcId="{7DFA7B64-3162-43CC-AA1C-41F06C58645C}" destId="{1FC068E3-6AB1-4FED-B6D2-4C4531C6B8AE}" srcOrd="0" destOrd="0" presId="urn:microsoft.com/office/officeart/2005/8/layout/equation2"/>
    <dgm:cxn modelId="{E07ED93B-0C92-4712-884A-63554FB49E9A}" type="presOf" srcId="{4990534A-D5C4-4F4B-9349-751A8E11405E}" destId="{0241FAAD-2ED7-4E27-BDEA-4CFCDD4FAC40}" srcOrd="0" destOrd="0" presId="urn:microsoft.com/office/officeart/2005/8/layout/equation2"/>
    <dgm:cxn modelId="{8348FC5F-3709-4E2F-966F-8BA441B06015}" srcId="{2309585C-1438-47D3-9B30-D1A4E7C9D74F}" destId="{265BF45D-B951-426E-A37C-1DCEB55C55D0}" srcOrd="0" destOrd="0" parTransId="{2BE71711-3403-442E-B025-49E29DB3A254}" sibTransId="{3397AEE4-68A9-4179-8189-91028F1C3EED}"/>
    <dgm:cxn modelId="{3E2A7247-49C5-423E-A0E2-5287C27F1C17}" srcId="{2309585C-1438-47D3-9B30-D1A4E7C9D74F}" destId="{7DFA7B64-3162-43CC-AA1C-41F06C58645C}" srcOrd="1" destOrd="0" parTransId="{184DF0E5-80BF-442E-A767-C6F86AF18365}" sibTransId="{1FE46FCB-402E-4566-A4D1-41F943E594B4}"/>
    <dgm:cxn modelId="{9096B049-7AA2-4A97-86D2-0FEEB44E0C1C}" type="presOf" srcId="{3397AEE4-68A9-4179-8189-91028F1C3EED}" destId="{B6E578F2-441F-40FD-8D8B-39E374E24E26}" srcOrd="0" destOrd="0" presId="urn:microsoft.com/office/officeart/2005/8/layout/equation2"/>
    <dgm:cxn modelId="{05B4BA4B-1DD2-4D59-BAF9-9ADCEA61261D}" type="presOf" srcId="{1FE46FCB-402E-4566-A4D1-41F943E594B4}" destId="{79CBDB2A-6FB1-4B38-8BDD-5454DE64CC69}" srcOrd="0" destOrd="0" presId="urn:microsoft.com/office/officeart/2005/8/layout/equation2"/>
    <dgm:cxn modelId="{205E7352-5CA5-4F52-9D28-3F1636BBBB85}" srcId="{2309585C-1438-47D3-9B30-D1A4E7C9D74F}" destId="{4990534A-D5C4-4F4B-9349-751A8E11405E}" srcOrd="2" destOrd="0" parTransId="{94FE9C9F-6FFE-4D95-B1F0-5EE0B82EE761}" sibTransId="{54425557-4660-4988-9864-7A91DACECED5}"/>
    <dgm:cxn modelId="{0E6878A9-75CA-48B8-A18D-4900A5520C6E}" type="presOf" srcId="{2309585C-1438-47D3-9B30-D1A4E7C9D74F}" destId="{6281C56D-CA9D-412B-931B-82550E9FCAF5}" srcOrd="0" destOrd="0" presId="urn:microsoft.com/office/officeart/2005/8/layout/equation2"/>
    <dgm:cxn modelId="{B46471B4-2DC1-483A-989C-35712D1D5E5F}" type="presOf" srcId="{1FE46FCB-402E-4566-A4D1-41F943E594B4}" destId="{94B0F4FE-8851-4F69-B90B-380436F69ED9}" srcOrd="1" destOrd="0" presId="urn:microsoft.com/office/officeart/2005/8/layout/equation2"/>
    <dgm:cxn modelId="{C130C3EE-B24D-42AA-98FA-A3309B754EAE}" type="presOf" srcId="{265BF45D-B951-426E-A37C-1DCEB55C55D0}" destId="{571D3F5D-6E58-4AD3-AD26-1FF550BC87AE}" srcOrd="0" destOrd="0" presId="urn:microsoft.com/office/officeart/2005/8/layout/equation2"/>
    <dgm:cxn modelId="{1FA0C333-60F7-4E70-ACC2-CA6A73D219D8}" type="presParOf" srcId="{6281C56D-CA9D-412B-931B-82550E9FCAF5}" destId="{07DA910C-61A6-40FE-A941-7FBC58DD3006}" srcOrd="0" destOrd="0" presId="urn:microsoft.com/office/officeart/2005/8/layout/equation2"/>
    <dgm:cxn modelId="{0817E5E5-F3C7-45C4-B250-FB4967851E03}" type="presParOf" srcId="{07DA910C-61A6-40FE-A941-7FBC58DD3006}" destId="{571D3F5D-6E58-4AD3-AD26-1FF550BC87AE}" srcOrd="0" destOrd="0" presId="urn:microsoft.com/office/officeart/2005/8/layout/equation2"/>
    <dgm:cxn modelId="{D315F575-4275-408E-8166-5C80C1609751}" type="presParOf" srcId="{07DA910C-61A6-40FE-A941-7FBC58DD3006}" destId="{2E394C47-9DDC-4132-A558-4A6FCC7EBB3D}" srcOrd="1" destOrd="0" presId="urn:microsoft.com/office/officeart/2005/8/layout/equation2"/>
    <dgm:cxn modelId="{BCF847B2-813A-4274-8902-A7A4FB44E7EC}" type="presParOf" srcId="{07DA910C-61A6-40FE-A941-7FBC58DD3006}" destId="{B6E578F2-441F-40FD-8D8B-39E374E24E26}" srcOrd="2" destOrd="0" presId="urn:microsoft.com/office/officeart/2005/8/layout/equation2"/>
    <dgm:cxn modelId="{86D43042-9484-4841-9FE0-E67B7720964F}" type="presParOf" srcId="{07DA910C-61A6-40FE-A941-7FBC58DD3006}" destId="{8B06BCE4-58A3-432E-AA5F-03C885A2CB5E}" srcOrd="3" destOrd="0" presId="urn:microsoft.com/office/officeart/2005/8/layout/equation2"/>
    <dgm:cxn modelId="{0CA8A8AF-0A4C-49DB-B1DF-D4B6370E514F}" type="presParOf" srcId="{07DA910C-61A6-40FE-A941-7FBC58DD3006}" destId="{1FC068E3-6AB1-4FED-B6D2-4C4531C6B8AE}" srcOrd="4" destOrd="0" presId="urn:microsoft.com/office/officeart/2005/8/layout/equation2"/>
    <dgm:cxn modelId="{A73100F9-E904-4494-89A9-F991AD893DCE}" type="presParOf" srcId="{6281C56D-CA9D-412B-931B-82550E9FCAF5}" destId="{79CBDB2A-6FB1-4B38-8BDD-5454DE64CC69}" srcOrd="1" destOrd="0" presId="urn:microsoft.com/office/officeart/2005/8/layout/equation2"/>
    <dgm:cxn modelId="{F89293C9-1919-406B-BED2-AFE061795DDD}" type="presParOf" srcId="{79CBDB2A-6FB1-4B38-8BDD-5454DE64CC69}" destId="{94B0F4FE-8851-4F69-B90B-380436F69ED9}" srcOrd="0" destOrd="0" presId="urn:microsoft.com/office/officeart/2005/8/layout/equation2"/>
    <dgm:cxn modelId="{4E682571-BACF-467C-A0B8-8EB04C4F1EBA}" type="presParOf" srcId="{6281C56D-CA9D-412B-931B-82550E9FCAF5}" destId="{0241FAAD-2ED7-4E27-BDEA-4CFCDD4FAC4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356119-62C0-464F-9593-4E92DFECC3B0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7EE0CEB-A8E0-422A-BA2A-2A60995B70B3}">
      <dgm:prSet phldrT="[Текст]"/>
      <dgm:spPr/>
      <dgm:t>
        <a:bodyPr/>
        <a:lstStyle/>
        <a:p>
          <a:pPr algn="ctr"/>
          <a:r>
            <a:rPr lang="ru-RU" sz="1200" b="1" dirty="0"/>
            <a:t>Прием</a:t>
          </a:r>
        </a:p>
      </dgm:t>
    </dgm:pt>
    <dgm:pt modelId="{BCB5D096-7453-4ADC-A574-2B6327649D1E}" type="parTrans" cxnId="{3193A368-AC04-423C-BB9A-2C73707FCA41}">
      <dgm:prSet/>
      <dgm:spPr/>
      <dgm:t>
        <a:bodyPr/>
        <a:lstStyle/>
        <a:p>
          <a:endParaRPr lang="ru-RU"/>
        </a:p>
      </dgm:t>
    </dgm:pt>
    <dgm:pt modelId="{CB8B0BC4-6F9D-4692-B6DA-BFB08B1197C2}" type="sibTrans" cxnId="{3193A368-AC04-423C-BB9A-2C73707FCA41}">
      <dgm:prSet/>
      <dgm:spPr/>
      <dgm:t>
        <a:bodyPr/>
        <a:lstStyle/>
        <a:p>
          <a:endParaRPr lang="ru-RU"/>
        </a:p>
      </dgm:t>
    </dgm:pt>
    <dgm:pt modelId="{F7E8B39C-108E-4C65-869C-76BD85DBCF33}">
      <dgm:prSet phldrT="[Текст]" custT="1"/>
      <dgm:spPr/>
      <dgm:t>
        <a:bodyPr/>
        <a:lstStyle/>
        <a:p>
          <a:pPr algn="l"/>
          <a:r>
            <a:rPr lang="ru-RU" sz="1200" dirty="0"/>
            <a:t>Прием абитуриента осуществляется в университет на сетевую программу обучения (НИТУ «МИСиС» – Росатом)</a:t>
          </a:r>
        </a:p>
      </dgm:t>
    </dgm:pt>
    <dgm:pt modelId="{47D11881-46F3-42FC-899A-B6B570B633BC}" type="parTrans" cxnId="{FD05DBD8-A367-4DDA-8D09-9023D64882C4}">
      <dgm:prSet/>
      <dgm:spPr/>
      <dgm:t>
        <a:bodyPr/>
        <a:lstStyle/>
        <a:p>
          <a:endParaRPr lang="ru-RU"/>
        </a:p>
      </dgm:t>
    </dgm:pt>
    <dgm:pt modelId="{2EFA4D4E-94FA-47A9-8E75-5A90A632B210}" type="sibTrans" cxnId="{FD05DBD8-A367-4DDA-8D09-9023D64882C4}">
      <dgm:prSet/>
      <dgm:spPr/>
      <dgm:t>
        <a:bodyPr/>
        <a:lstStyle/>
        <a:p>
          <a:endParaRPr lang="ru-RU"/>
        </a:p>
      </dgm:t>
    </dgm:pt>
    <dgm:pt modelId="{5A900FF8-E0C4-4A84-81DF-D111895D18A1}">
      <dgm:prSet phldrT="[Текст]"/>
      <dgm:spPr/>
      <dgm:t>
        <a:bodyPr/>
        <a:lstStyle/>
        <a:p>
          <a:pPr algn="ctr"/>
          <a:r>
            <a:rPr lang="ru-RU" sz="1200" b="1" dirty="0"/>
            <a:t>Обучение</a:t>
          </a:r>
        </a:p>
      </dgm:t>
    </dgm:pt>
    <dgm:pt modelId="{7AD49A9A-045E-4D64-BADF-60B959BD67A5}" type="parTrans" cxnId="{6F1E2DFE-E798-4ADC-BCE7-BCF4015A4074}">
      <dgm:prSet/>
      <dgm:spPr/>
      <dgm:t>
        <a:bodyPr/>
        <a:lstStyle/>
        <a:p>
          <a:endParaRPr lang="ru-RU"/>
        </a:p>
      </dgm:t>
    </dgm:pt>
    <dgm:pt modelId="{ABCE9021-B8D1-41F5-B98C-11B952036D2C}" type="sibTrans" cxnId="{6F1E2DFE-E798-4ADC-BCE7-BCF4015A4074}">
      <dgm:prSet/>
      <dgm:spPr/>
      <dgm:t>
        <a:bodyPr/>
        <a:lstStyle/>
        <a:p>
          <a:endParaRPr lang="ru-RU"/>
        </a:p>
      </dgm:t>
    </dgm:pt>
    <dgm:pt modelId="{474C0706-1E38-407E-9685-D200BC88F6FB}">
      <dgm:prSet phldrT="[Текст]"/>
      <dgm:spPr/>
      <dgm:t>
        <a:bodyPr/>
        <a:lstStyle/>
        <a:p>
          <a:pPr algn="ctr"/>
          <a:r>
            <a:rPr lang="ru-RU" sz="1200" b="1" dirty="0"/>
            <a:t>Выпуск и защита диссертации</a:t>
          </a:r>
        </a:p>
      </dgm:t>
    </dgm:pt>
    <dgm:pt modelId="{667906C0-C406-42D5-9D07-48BEA6EF864C}" type="parTrans" cxnId="{CBE9FED3-1A6E-4406-8683-3E7A949E7C01}">
      <dgm:prSet/>
      <dgm:spPr/>
      <dgm:t>
        <a:bodyPr/>
        <a:lstStyle/>
        <a:p>
          <a:endParaRPr lang="ru-RU"/>
        </a:p>
      </dgm:t>
    </dgm:pt>
    <dgm:pt modelId="{484031C7-202E-4C21-AFB7-FCC74B9D4C25}" type="sibTrans" cxnId="{CBE9FED3-1A6E-4406-8683-3E7A949E7C01}">
      <dgm:prSet/>
      <dgm:spPr/>
      <dgm:t>
        <a:bodyPr/>
        <a:lstStyle/>
        <a:p>
          <a:endParaRPr lang="ru-RU"/>
        </a:p>
      </dgm:t>
    </dgm:pt>
    <dgm:pt modelId="{71810351-0FC7-4EAC-B893-00942B0E596D}">
      <dgm:prSet phldrT="[Текст]" custT="1"/>
      <dgm:spPr/>
      <dgm:t>
        <a:bodyPr/>
        <a:lstStyle/>
        <a:p>
          <a:pPr algn="l"/>
          <a:r>
            <a:rPr lang="ru-RU" sz="1200" dirty="0"/>
            <a:t>ГИА (НИТУ «МИСиС») и защита диссертации</a:t>
          </a:r>
        </a:p>
      </dgm:t>
    </dgm:pt>
    <dgm:pt modelId="{E1FA92BD-992A-46A5-903B-70593569FA59}" type="parTrans" cxnId="{FC24EF26-1261-4787-8232-DC74388583C1}">
      <dgm:prSet/>
      <dgm:spPr/>
      <dgm:t>
        <a:bodyPr/>
        <a:lstStyle/>
        <a:p>
          <a:endParaRPr lang="ru-RU"/>
        </a:p>
      </dgm:t>
    </dgm:pt>
    <dgm:pt modelId="{E7D167AA-29A4-4E26-B89F-D8944C6E2E04}" type="sibTrans" cxnId="{FC24EF26-1261-4787-8232-DC74388583C1}">
      <dgm:prSet/>
      <dgm:spPr/>
      <dgm:t>
        <a:bodyPr/>
        <a:lstStyle/>
        <a:p>
          <a:endParaRPr lang="ru-RU"/>
        </a:p>
      </dgm:t>
    </dgm:pt>
    <dgm:pt modelId="{02C9BD83-B8E1-46AA-B1B6-83E9D5238C27}">
      <dgm:prSet phldrT="[Текст]" custT="1"/>
      <dgm:spPr/>
      <dgm:t>
        <a:bodyPr/>
        <a:lstStyle/>
        <a:p>
          <a:pPr algn="l"/>
          <a:r>
            <a:rPr lang="ru-RU" sz="1200" dirty="0"/>
            <a:t>Проведение исследований (Росатом) с со-руководителем НИТУ «МИСиС»</a:t>
          </a:r>
        </a:p>
      </dgm:t>
    </dgm:pt>
    <dgm:pt modelId="{48F517E5-DD2A-41AF-BC2D-2CD2AFE6FAB6}" type="parTrans" cxnId="{BC7E8F5A-5A58-4C3F-B809-20E15D7267C8}">
      <dgm:prSet/>
      <dgm:spPr/>
      <dgm:t>
        <a:bodyPr/>
        <a:lstStyle/>
        <a:p>
          <a:endParaRPr lang="ru-RU"/>
        </a:p>
      </dgm:t>
    </dgm:pt>
    <dgm:pt modelId="{93C43067-6555-4B23-BB96-CC60BDCB1004}" type="sibTrans" cxnId="{BC7E8F5A-5A58-4C3F-B809-20E15D7267C8}">
      <dgm:prSet/>
      <dgm:spPr/>
      <dgm:t>
        <a:bodyPr/>
        <a:lstStyle/>
        <a:p>
          <a:endParaRPr lang="ru-RU"/>
        </a:p>
      </dgm:t>
    </dgm:pt>
    <dgm:pt modelId="{E97982A3-F872-43DC-B7CA-AE12A81F0A43}">
      <dgm:prSet phldrT="[Текст]" custT="1"/>
      <dgm:spPr/>
      <dgm:t>
        <a:bodyPr/>
        <a:lstStyle/>
        <a:p>
          <a:pPr algn="l"/>
          <a:r>
            <a:rPr lang="ru-RU" sz="1200" dirty="0"/>
            <a:t>Промежуточная аттестация</a:t>
          </a:r>
        </a:p>
      </dgm:t>
    </dgm:pt>
    <dgm:pt modelId="{271B5256-AE15-4FBB-8819-7C9B39FA88C2}" type="parTrans" cxnId="{A77306DC-9381-43A5-BB58-08ED0A77BBE3}">
      <dgm:prSet/>
      <dgm:spPr/>
      <dgm:t>
        <a:bodyPr/>
        <a:lstStyle/>
        <a:p>
          <a:endParaRPr lang="ru-RU"/>
        </a:p>
      </dgm:t>
    </dgm:pt>
    <dgm:pt modelId="{A3E4B399-8475-4944-A8BF-AB5DC5F71404}" type="sibTrans" cxnId="{A77306DC-9381-43A5-BB58-08ED0A77BBE3}">
      <dgm:prSet/>
      <dgm:spPr/>
      <dgm:t>
        <a:bodyPr/>
        <a:lstStyle/>
        <a:p>
          <a:endParaRPr lang="ru-RU"/>
        </a:p>
      </dgm:t>
    </dgm:pt>
    <dgm:pt modelId="{B9B4729E-483A-4830-8100-172D02CB2BCD}">
      <dgm:prSet phldrT="[Текст]" custT="1"/>
      <dgm:spPr/>
      <dgm:t>
        <a:bodyPr/>
        <a:lstStyle/>
        <a:p>
          <a:pPr algn="l"/>
          <a:r>
            <a:rPr lang="ru-RU" sz="1200" dirty="0"/>
            <a:t>Назначается со-руководитель</a:t>
          </a:r>
        </a:p>
      </dgm:t>
    </dgm:pt>
    <dgm:pt modelId="{5896EDA5-69B8-4CE2-B7CE-D195C2777A1A}" type="parTrans" cxnId="{47D36260-11C8-44E8-9BBA-B786F7F60502}">
      <dgm:prSet/>
      <dgm:spPr/>
      <dgm:t>
        <a:bodyPr/>
        <a:lstStyle/>
        <a:p>
          <a:endParaRPr lang="ru-RU"/>
        </a:p>
      </dgm:t>
    </dgm:pt>
    <dgm:pt modelId="{CFA1A2D5-0FE5-4BFE-B6BE-23AFC092ED55}" type="sibTrans" cxnId="{47D36260-11C8-44E8-9BBA-B786F7F60502}">
      <dgm:prSet/>
      <dgm:spPr/>
      <dgm:t>
        <a:bodyPr/>
        <a:lstStyle/>
        <a:p>
          <a:endParaRPr lang="ru-RU"/>
        </a:p>
      </dgm:t>
    </dgm:pt>
    <dgm:pt modelId="{131126E2-E94E-4AB0-926F-B44689E1D9DA}">
      <dgm:prSet phldrT="[Текст]" custT="1"/>
      <dgm:spPr/>
      <dgm:t>
        <a:bodyPr/>
        <a:lstStyle/>
        <a:p>
          <a:pPr algn="l"/>
          <a:r>
            <a:rPr lang="ru-RU" sz="1200" dirty="0"/>
            <a:t>Предзащита и выдача заключения на совместном НТС Росатом и НИТУ «МИСиС»</a:t>
          </a:r>
        </a:p>
      </dgm:t>
    </dgm:pt>
    <dgm:pt modelId="{7A1F7E80-1A12-4E8D-9013-CE7150245364}" type="parTrans" cxnId="{B6F61C30-AD88-4147-92B8-4C8DBA0F6469}">
      <dgm:prSet/>
      <dgm:spPr/>
      <dgm:t>
        <a:bodyPr/>
        <a:lstStyle/>
        <a:p>
          <a:endParaRPr lang="ru-RU"/>
        </a:p>
      </dgm:t>
    </dgm:pt>
    <dgm:pt modelId="{04333FCA-D285-4869-87BC-A4B71D1418E8}" type="sibTrans" cxnId="{B6F61C30-AD88-4147-92B8-4C8DBA0F6469}">
      <dgm:prSet/>
      <dgm:spPr/>
      <dgm:t>
        <a:bodyPr/>
        <a:lstStyle/>
        <a:p>
          <a:endParaRPr lang="ru-RU"/>
        </a:p>
      </dgm:t>
    </dgm:pt>
    <dgm:pt modelId="{8088F1BA-989D-439C-A2B5-4A3522BF603A}">
      <dgm:prSet phldrT="[Текст]" custT="1"/>
      <dgm:spPr/>
      <dgm:t>
        <a:bodyPr/>
        <a:lstStyle/>
        <a:p>
          <a:pPr algn="l"/>
          <a:r>
            <a:rPr lang="ru-RU" sz="1200" dirty="0"/>
            <a:t>Образовательный блок и практики (НИТУ «МИСиС»)</a:t>
          </a:r>
        </a:p>
      </dgm:t>
    </dgm:pt>
    <dgm:pt modelId="{AC292A03-16A9-4658-BD86-C03F8C9B15DB}" type="parTrans" cxnId="{A8325F30-7F88-4729-A898-495436427E7F}">
      <dgm:prSet/>
      <dgm:spPr/>
      <dgm:t>
        <a:bodyPr/>
        <a:lstStyle/>
        <a:p>
          <a:endParaRPr lang="ru-RU"/>
        </a:p>
      </dgm:t>
    </dgm:pt>
    <dgm:pt modelId="{07625D1C-BF0A-436C-B6FC-54DC8BE99A6F}" type="sibTrans" cxnId="{A8325F30-7F88-4729-A898-495436427E7F}">
      <dgm:prSet/>
      <dgm:spPr/>
      <dgm:t>
        <a:bodyPr/>
        <a:lstStyle/>
        <a:p>
          <a:endParaRPr lang="ru-RU"/>
        </a:p>
      </dgm:t>
    </dgm:pt>
    <dgm:pt modelId="{3A97C90D-EF62-463B-990F-2C564C6BFD13}" type="pres">
      <dgm:prSet presAssocID="{E1356119-62C0-464F-9593-4E92DFECC3B0}" presName="CompostProcess" presStyleCnt="0">
        <dgm:presLayoutVars>
          <dgm:dir/>
          <dgm:resizeHandles val="exact"/>
        </dgm:presLayoutVars>
      </dgm:prSet>
      <dgm:spPr/>
    </dgm:pt>
    <dgm:pt modelId="{BA7E4F46-4F3F-4A84-A6EE-790F8CB706AC}" type="pres">
      <dgm:prSet presAssocID="{E1356119-62C0-464F-9593-4E92DFECC3B0}" presName="arrow" presStyleLbl="bgShp" presStyleIdx="0" presStyleCnt="1" custScaleX="117647" custLinFactNeighborX="0" custLinFactNeighborY="47179"/>
      <dgm:spPr/>
    </dgm:pt>
    <dgm:pt modelId="{29B5CCE7-AD7B-4097-9524-46279BF6A588}" type="pres">
      <dgm:prSet presAssocID="{E1356119-62C0-464F-9593-4E92DFECC3B0}" presName="linearProcess" presStyleCnt="0"/>
      <dgm:spPr/>
    </dgm:pt>
    <dgm:pt modelId="{A73FE4DA-CE2C-4050-A447-FFBBCA6037A6}" type="pres">
      <dgm:prSet presAssocID="{C7EE0CEB-A8E0-422A-BA2A-2A60995B70B3}" presName="textNode" presStyleLbl="node1" presStyleIdx="0" presStyleCnt="3" custScaleY="110297" custLinFactNeighborX="44692">
        <dgm:presLayoutVars>
          <dgm:bulletEnabled val="1"/>
        </dgm:presLayoutVars>
      </dgm:prSet>
      <dgm:spPr/>
    </dgm:pt>
    <dgm:pt modelId="{08633D0C-306B-4D15-89C9-F4192DAA35D5}" type="pres">
      <dgm:prSet presAssocID="{CB8B0BC4-6F9D-4692-B6DA-BFB08B1197C2}" presName="sibTrans" presStyleCnt="0"/>
      <dgm:spPr/>
    </dgm:pt>
    <dgm:pt modelId="{77B40648-BBA6-43BE-96DA-DE48C6DFF194}" type="pres">
      <dgm:prSet presAssocID="{5A900FF8-E0C4-4A84-81DF-D111895D18A1}" presName="textNode" presStyleLbl="node1" presStyleIdx="1" presStyleCnt="3" custScaleY="110297" custLinFactNeighborX="-30472">
        <dgm:presLayoutVars>
          <dgm:bulletEnabled val="1"/>
        </dgm:presLayoutVars>
      </dgm:prSet>
      <dgm:spPr/>
    </dgm:pt>
    <dgm:pt modelId="{2675D3DD-AE80-4B68-865C-FD6D6CB38F3E}" type="pres">
      <dgm:prSet presAssocID="{ABCE9021-B8D1-41F5-B98C-11B952036D2C}" presName="sibTrans" presStyleCnt="0"/>
      <dgm:spPr/>
    </dgm:pt>
    <dgm:pt modelId="{048E1145-2F22-4EFF-81DD-9CB57D44A737}" type="pres">
      <dgm:prSet presAssocID="{474C0706-1E38-407E-9685-D200BC88F6FB}" presName="textNode" presStyleLbl="node1" presStyleIdx="2" presStyleCnt="3" custScaleY="110297" custLinFactX="-495" custLinFactNeighborX="-100000" custLinFactNeighborY="551">
        <dgm:presLayoutVars>
          <dgm:bulletEnabled val="1"/>
        </dgm:presLayoutVars>
      </dgm:prSet>
      <dgm:spPr/>
    </dgm:pt>
  </dgm:ptLst>
  <dgm:cxnLst>
    <dgm:cxn modelId="{72EA2C11-9B21-4247-A236-3391850D26C1}" type="presOf" srcId="{71810351-0FC7-4EAC-B893-00942B0E596D}" destId="{048E1145-2F22-4EFF-81DD-9CB57D44A737}" srcOrd="0" destOrd="2" presId="urn:microsoft.com/office/officeart/2005/8/layout/hProcess9"/>
    <dgm:cxn modelId="{3838681F-08FB-4A61-834C-F8536A707D75}" type="presOf" srcId="{8088F1BA-989D-439C-A2B5-4A3522BF603A}" destId="{77B40648-BBA6-43BE-96DA-DE48C6DFF194}" srcOrd="0" destOrd="1" presId="urn:microsoft.com/office/officeart/2005/8/layout/hProcess9"/>
    <dgm:cxn modelId="{FC24EF26-1261-4787-8232-DC74388583C1}" srcId="{474C0706-1E38-407E-9685-D200BC88F6FB}" destId="{71810351-0FC7-4EAC-B893-00942B0E596D}" srcOrd="1" destOrd="0" parTransId="{E1FA92BD-992A-46A5-903B-70593569FA59}" sibTransId="{E7D167AA-29A4-4E26-B89F-D8944C6E2E04}"/>
    <dgm:cxn modelId="{B6F61C30-AD88-4147-92B8-4C8DBA0F6469}" srcId="{474C0706-1E38-407E-9685-D200BC88F6FB}" destId="{131126E2-E94E-4AB0-926F-B44689E1D9DA}" srcOrd="0" destOrd="0" parTransId="{7A1F7E80-1A12-4E8D-9013-CE7150245364}" sibTransId="{04333FCA-D285-4869-87BC-A4B71D1418E8}"/>
    <dgm:cxn modelId="{A8325F30-7F88-4729-A898-495436427E7F}" srcId="{5A900FF8-E0C4-4A84-81DF-D111895D18A1}" destId="{8088F1BA-989D-439C-A2B5-4A3522BF603A}" srcOrd="0" destOrd="0" parTransId="{AC292A03-16A9-4658-BD86-C03F8C9B15DB}" sibTransId="{07625D1C-BF0A-436C-B6FC-54DC8BE99A6F}"/>
    <dgm:cxn modelId="{B8558B3D-7DDB-4840-9D1F-84A793D5B82C}" type="presOf" srcId="{131126E2-E94E-4AB0-926F-B44689E1D9DA}" destId="{048E1145-2F22-4EFF-81DD-9CB57D44A737}" srcOrd="0" destOrd="1" presId="urn:microsoft.com/office/officeart/2005/8/layout/hProcess9"/>
    <dgm:cxn modelId="{47D36260-11C8-44E8-9BBA-B786F7F60502}" srcId="{C7EE0CEB-A8E0-422A-BA2A-2A60995B70B3}" destId="{B9B4729E-483A-4830-8100-172D02CB2BCD}" srcOrd="1" destOrd="0" parTransId="{5896EDA5-69B8-4CE2-B7CE-D195C2777A1A}" sibTransId="{CFA1A2D5-0FE5-4BFE-B6BE-23AFC092ED55}"/>
    <dgm:cxn modelId="{3193A368-AC04-423C-BB9A-2C73707FCA41}" srcId="{E1356119-62C0-464F-9593-4E92DFECC3B0}" destId="{C7EE0CEB-A8E0-422A-BA2A-2A60995B70B3}" srcOrd="0" destOrd="0" parTransId="{BCB5D096-7453-4ADC-A574-2B6327649D1E}" sibTransId="{CB8B0BC4-6F9D-4692-B6DA-BFB08B1197C2}"/>
    <dgm:cxn modelId="{81C49652-E00F-40F6-9D85-96FC3658DFCD}" type="presOf" srcId="{474C0706-1E38-407E-9685-D200BC88F6FB}" destId="{048E1145-2F22-4EFF-81DD-9CB57D44A737}" srcOrd="0" destOrd="0" presId="urn:microsoft.com/office/officeart/2005/8/layout/hProcess9"/>
    <dgm:cxn modelId="{8EE4275A-AEEB-412E-86A2-BB46643EF87F}" type="presOf" srcId="{B9B4729E-483A-4830-8100-172D02CB2BCD}" destId="{A73FE4DA-CE2C-4050-A447-FFBBCA6037A6}" srcOrd="0" destOrd="2" presId="urn:microsoft.com/office/officeart/2005/8/layout/hProcess9"/>
    <dgm:cxn modelId="{BC7E8F5A-5A58-4C3F-B809-20E15D7267C8}" srcId="{5A900FF8-E0C4-4A84-81DF-D111895D18A1}" destId="{02C9BD83-B8E1-46AA-B1B6-83E9D5238C27}" srcOrd="1" destOrd="0" parTransId="{48F517E5-DD2A-41AF-BC2D-2CD2AFE6FAB6}" sibTransId="{93C43067-6555-4B23-BB96-CC60BDCB1004}"/>
    <dgm:cxn modelId="{9FA41889-495C-41B4-A988-7A8D6170A5AA}" type="presOf" srcId="{F7E8B39C-108E-4C65-869C-76BD85DBCF33}" destId="{A73FE4DA-CE2C-4050-A447-FFBBCA6037A6}" srcOrd="0" destOrd="1" presId="urn:microsoft.com/office/officeart/2005/8/layout/hProcess9"/>
    <dgm:cxn modelId="{97FF3098-0BDC-4124-8881-B5543955E184}" type="presOf" srcId="{C7EE0CEB-A8E0-422A-BA2A-2A60995B70B3}" destId="{A73FE4DA-CE2C-4050-A447-FFBBCA6037A6}" srcOrd="0" destOrd="0" presId="urn:microsoft.com/office/officeart/2005/8/layout/hProcess9"/>
    <dgm:cxn modelId="{92530FB2-1A55-4105-AC48-D6F3E6E32C9F}" type="presOf" srcId="{02C9BD83-B8E1-46AA-B1B6-83E9D5238C27}" destId="{77B40648-BBA6-43BE-96DA-DE48C6DFF194}" srcOrd="0" destOrd="2" presId="urn:microsoft.com/office/officeart/2005/8/layout/hProcess9"/>
    <dgm:cxn modelId="{F25D75BB-F6D5-4B29-97FE-07D2170F9D7B}" type="presOf" srcId="{5A900FF8-E0C4-4A84-81DF-D111895D18A1}" destId="{77B40648-BBA6-43BE-96DA-DE48C6DFF194}" srcOrd="0" destOrd="0" presId="urn:microsoft.com/office/officeart/2005/8/layout/hProcess9"/>
    <dgm:cxn modelId="{242B09C5-3B4E-4325-902C-F44D2D3A1FD5}" type="presOf" srcId="{E1356119-62C0-464F-9593-4E92DFECC3B0}" destId="{3A97C90D-EF62-463B-990F-2C564C6BFD13}" srcOrd="0" destOrd="0" presId="urn:microsoft.com/office/officeart/2005/8/layout/hProcess9"/>
    <dgm:cxn modelId="{CBE9FED3-1A6E-4406-8683-3E7A949E7C01}" srcId="{E1356119-62C0-464F-9593-4E92DFECC3B0}" destId="{474C0706-1E38-407E-9685-D200BC88F6FB}" srcOrd="2" destOrd="0" parTransId="{667906C0-C406-42D5-9D07-48BEA6EF864C}" sibTransId="{484031C7-202E-4C21-AFB7-FCC74B9D4C25}"/>
    <dgm:cxn modelId="{FD05DBD8-A367-4DDA-8D09-9023D64882C4}" srcId="{C7EE0CEB-A8E0-422A-BA2A-2A60995B70B3}" destId="{F7E8B39C-108E-4C65-869C-76BD85DBCF33}" srcOrd="0" destOrd="0" parTransId="{47D11881-46F3-42FC-899A-B6B570B633BC}" sibTransId="{2EFA4D4E-94FA-47A9-8E75-5A90A632B210}"/>
    <dgm:cxn modelId="{71458DD9-40FC-45B0-90CD-914F7962D582}" type="presOf" srcId="{E97982A3-F872-43DC-B7CA-AE12A81F0A43}" destId="{77B40648-BBA6-43BE-96DA-DE48C6DFF194}" srcOrd="0" destOrd="3" presId="urn:microsoft.com/office/officeart/2005/8/layout/hProcess9"/>
    <dgm:cxn modelId="{A77306DC-9381-43A5-BB58-08ED0A77BBE3}" srcId="{5A900FF8-E0C4-4A84-81DF-D111895D18A1}" destId="{E97982A3-F872-43DC-B7CA-AE12A81F0A43}" srcOrd="2" destOrd="0" parTransId="{271B5256-AE15-4FBB-8819-7C9B39FA88C2}" sibTransId="{A3E4B399-8475-4944-A8BF-AB5DC5F71404}"/>
    <dgm:cxn modelId="{6F1E2DFE-E798-4ADC-BCE7-BCF4015A4074}" srcId="{E1356119-62C0-464F-9593-4E92DFECC3B0}" destId="{5A900FF8-E0C4-4A84-81DF-D111895D18A1}" srcOrd="1" destOrd="0" parTransId="{7AD49A9A-045E-4D64-BADF-60B959BD67A5}" sibTransId="{ABCE9021-B8D1-41F5-B98C-11B952036D2C}"/>
    <dgm:cxn modelId="{AE3960DD-8E4A-4048-BDC3-9384BB47407D}" type="presParOf" srcId="{3A97C90D-EF62-463B-990F-2C564C6BFD13}" destId="{BA7E4F46-4F3F-4A84-A6EE-790F8CB706AC}" srcOrd="0" destOrd="0" presId="urn:microsoft.com/office/officeart/2005/8/layout/hProcess9"/>
    <dgm:cxn modelId="{23586373-A8B7-428D-9354-B52D21150CE5}" type="presParOf" srcId="{3A97C90D-EF62-463B-990F-2C564C6BFD13}" destId="{29B5CCE7-AD7B-4097-9524-46279BF6A588}" srcOrd="1" destOrd="0" presId="urn:microsoft.com/office/officeart/2005/8/layout/hProcess9"/>
    <dgm:cxn modelId="{08AA9D53-5F0E-43C7-9730-DB32EDFAE21F}" type="presParOf" srcId="{29B5CCE7-AD7B-4097-9524-46279BF6A588}" destId="{A73FE4DA-CE2C-4050-A447-FFBBCA6037A6}" srcOrd="0" destOrd="0" presId="urn:microsoft.com/office/officeart/2005/8/layout/hProcess9"/>
    <dgm:cxn modelId="{4C823353-775D-463A-BDB6-CC59339CE9A1}" type="presParOf" srcId="{29B5CCE7-AD7B-4097-9524-46279BF6A588}" destId="{08633D0C-306B-4D15-89C9-F4192DAA35D5}" srcOrd="1" destOrd="0" presId="urn:microsoft.com/office/officeart/2005/8/layout/hProcess9"/>
    <dgm:cxn modelId="{91365ABD-1A7B-4FC0-9C0F-36BF11AA24C9}" type="presParOf" srcId="{29B5CCE7-AD7B-4097-9524-46279BF6A588}" destId="{77B40648-BBA6-43BE-96DA-DE48C6DFF194}" srcOrd="2" destOrd="0" presId="urn:microsoft.com/office/officeart/2005/8/layout/hProcess9"/>
    <dgm:cxn modelId="{0C6C770A-808F-4719-9A44-242DD0324C6A}" type="presParOf" srcId="{29B5CCE7-AD7B-4097-9524-46279BF6A588}" destId="{2675D3DD-AE80-4B68-865C-FD6D6CB38F3E}" srcOrd="3" destOrd="0" presId="urn:microsoft.com/office/officeart/2005/8/layout/hProcess9"/>
    <dgm:cxn modelId="{05C042B0-8565-4C78-A6AE-3450F427472B}" type="presParOf" srcId="{29B5CCE7-AD7B-4097-9524-46279BF6A588}" destId="{048E1145-2F22-4EFF-81DD-9CB57D44A73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D3F5D-6E58-4AD3-AD26-1FF550BC87AE}">
      <dsp:nvSpPr>
        <dsp:cNvPr id="0" name=""/>
        <dsp:cNvSpPr/>
      </dsp:nvSpPr>
      <dsp:spPr>
        <a:xfrm>
          <a:off x="231272" y="1746"/>
          <a:ext cx="768398" cy="7683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Маг.</a:t>
          </a:r>
        </a:p>
      </dsp:txBody>
      <dsp:txXfrm>
        <a:off x="343801" y="114275"/>
        <a:ext cx="543340" cy="543340"/>
      </dsp:txXfrm>
    </dsp:sp>
    <dsp:sp modelId="{B6E578F2-441F-40FD-8D8B-39E374E24E26}">
      <dsp:nvSpPr>
        <dsp:cNvPr id="0" name=""/>
        <dsp:cNvSpPr/>
      </dsp:nvSpPr>
      <dsp:spPr>
        <a:xfrm>
          <a:off x="392636" y="832539"/>
          <a:ext cx="445671" cy="445671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451710" y="1002964"/>
        <a:ext cx="327523" cy="104821"/>
      </dsp:txXfrm>
    </dsp:sp>
    <dsp:sp modelId="{1FC068E3-6AB1-4FED-B6D2-4C4531C6B8AE}">
      <dsp:nvSpPr>
        <dsp:cNvPr id="0" name=""/>
        <dsp:cNvSpPr/>
      </dsp:nvSpPr>
      <dsp:spPr>
        <a:xfrm>
          <a:off x="229105" y="1265816"/>
          <a:ext cx="768398" cy="7683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Асп.</a:t>
          </a:r>
        </a:p>
      </dsp:txBody>
      <dsp:txXfrm>
        <a:off x="341634" y="1378345"/>
        <a:ext cx="543340" cy="543340"/>
      </dsp:txXfrm>
    </dsp:sp>
    <dsp:sp modelId="{79CBDB2A-6FB1-4B38-8BDD-5454DE64CC69}">
      <dsp:nvSpPr>
        <dsp:cNvPr id="0" name=""/>
        <dsp:cNvSpPr/>
      </dsp:nvSpPr>
      <dsp:spPr>
        <a:xfrm rot="67618">
          <a:off x="1114958" y="887310"/>
          <a:ext cx="244506" cy="2858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1114965" y="943758"/>
        <a:ext cx="171154" cy="171506"/>
      </dsp:txXfrm>
    </dsp:sp>
    <dsp:sp modelId="{0241FAAD-2ED7-4E27-BDEA-4CFCDD4FAC40}">
      <dsp:nvSpPr>
        <dsp:cNvPr id="0" name=""/>
        <dsp:cNvSpPr/>
      </dsp:nvSpPr>
      <dsp:spPr>
        <a:xfrm>
          <a:off x="1460711" y="1269"/>
          <a:ext cx="2109178" cy="21082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Кандидат наук</a:t>
          </a:r>
        </a:p>
      </dsp:txBody>
      <dsp:txXfrm>
        <a:off x="1769593" y="310009"/>
        <a:ext cx="1491414" cy="1490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E4F46-4F3F-4A84-A6EE-790F8CB706AC}">
      <dsp:nvSpPr>
        <dsp:cNvPr id="0" name=""/>
        <dsp:cNvSpPr/>
      </dsp:nvSpPr>
      <dsp:spPr>
        <a:xfrm>
          <a:off x="2" y="0"/>
          <a:ext cx="8459995" cy="32639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FE4DA-CE2C-4050-A447-FFBBCA6037A6}">
      <dsp:nvSpPr>
        <dsp:cNvPr id="0" name=""/>
        <dsp:cNvSpPr/>
      </dsp:nvSpPr>
      <dsp:spPr>
        <a:xfrm>
          <a:off x="160880" y="911953"/>
          <a:ext cx="2582061" cy="14399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Прием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Прием абитуриента осуществляется в университет на сетевую программу обучения (НИТУ «МИСиС» – Росатом)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Назначается со-руководитель</a:t>
          </a:r>
        </a:p>
      </dsp:txBody>
      <dsp:txXfrm>
        <a:off x="231175" y="982248"/>
        <a:ext cx="2441471" cy="1299403"/>
      </dsp:txXfrm>
    </dsp:sp>
    <dsp:sp modelId="{77B40648-BBA6-43BE-96DA-DE48C6DFF194}">
      <dsp:nvSpPr>
        <dsp:cNvPr id="0" name=""/>
        <dsp:cNvSpPr/>
      </dsp:nvSpPr>
      <dsp:spPr>
        <a:xfrm>
          <a:off x="2830968" y="911953"/>
          <a:ext cx="2582061" cy="14399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Обучение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Образовательный блок и практики (НИТУ «МИСиС»)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Проведение исследований (Росатом) с со-руководителем НИТУ «МИСиС»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Промежуточная аттестация</a:t>
          </a:r>
        </a:p>
      </dsp:txBody>
      <dsp:txXfrm>
        <a:off x="2901263" y="982248"/>
        <a:ext cx="2441471" cy="1299403"/>
      </dsp:txXfrm>
    </dsp:sp>
    <dsp:sp modelId="{048E1145-2F22-4EFF-81DD-9CB57D44A737}">
      <dsp:nvSpPr>
        <dsp:cNvPr id="0" name=""/>
        <dsp:cNvSpPr/>
      </dsp:nvSpPr>
      <dsp:spPr>
        <a:xfrm>
          <a:off x="5508249" y="919146"/>
          <a:ext cx="2582061" cy="14399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Выпуск и защита диссертации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Предзащита и выдача заключения на совместном НТС Росатом и НИТУ «МИСиС»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ГИА (НИТУ «МИСиС») и защита диссертации</a:t>
          </a:r>
        </a:p>
      </dsp:txBody>
      <dsp:txXfrm>
        <a:off x="5578544" y="989441"/>
        <a:ext cx="2441471" cy="1299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5861D-3242-2746-9A6E-7DB2285D63C6}" type="datetime1">
              <a:rPr lang="ru-RU" smtClean="0"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81A15-9264-F641-98F2-584EACD42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85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9EDC3-BF72-F542-8010-6D7DFE72B45F}" type="datetime1">
              <a:rPr lang="ru-RU" smtClean="0"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58F95-6A07-F847-BADF-E5DD2C69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738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" y="-1"/>
            <a:ext cx="10692000" cy="756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2196000" y="4320000"/>
            <a:ext cx="7380000" cy="1800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95998" y="6300000"/>
            <a:ext cx="7380000" cy="90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96000" y="1800000"/>
            <a:ext cx="7380000" cy="21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7056000" y="1980000"/>
            <a:ext cx="3636000" cy="1980000"/>
            <a:chOff x="7056000" y="1980000"/>
            <a:chExt cx="3636000" cy="19800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7056000" y="1980000"/>
              <a:ext cx="540000" cy="1980000"/>
            </a:xfrm>
            <a:prstGeom prst="rect">
              <a:avLst/>
            </a:prstGeom>
            <a:solidFill>
              <a:srgbClr val="CFEA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7596000" y="1980000"/>
              <a:ext cx="900000" cy="1980000"/>
            </a:xfrm>
            <a:prstGeom prst="rect">
              <a:avLst/>
            </a:prstGeom>
            <a:solidFill>
              <a:srgbClr val="BBE4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8496000" y="1980000"/>
              <a:ext cx="180000" cy="1980000"/>
            </a:xfrm>
            <a:prstGeom prst="rect">
              <a:avLst/>
            </a:prstGeom>
            <a:solidFill>
              <a:srgbClr val="9FDA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8676000" y="1980000"/>
              <a:ext cx="900000" cy="1980000"/>
            </a:xfrm>
            <a:prstGeom prst="rect">
              <a:avLst/>
            </a:prstGeom>
            <a:solidFill>
              <a:srgbClr val="81D0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9576000" y="1980000"/>
              <a:ext cx="1116000" cy="1980000"/>
            </a:xfrm>
            <a:prstGeom prst="rect">
              <a:avLst/>
            </a:prstGeom>
            <a:solidFill>
              <a:srgbClr val="5EC6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 userDrawn="1"/>
        </p:nvGrpSpPr>
        <p:grpSpPr>
          <a:xfrm>
            <a:off x="2196000" y="1620000"/>
            <a:ext cx="4860000" cy="180000"/>
            <a:chOff x="2196000" y="1620000"/>
            <a:chExt cx="4860000" cy="180000"/>
          </a:xfrm>
        </p:grpSpPr>
        <p:sp>
          <p:nvSpPr>
            <p:cNvPr id="18" name="Прямоугольник 17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Изображение 28" descr="MISI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000" y="360000"/>
            <a:ext cx="1456944" cy="944880"/>
          </a:xfrm>
          <a:prstGeom prst="rect">
            <a:avLst/>
          </a:prstGeom>
        </p:spPr>
      </p:pic>
      <p:sp>
        <p:nvSpPr>
          <p:cNvPr id="32" name="Рисунок 31"/>
          <p:cNvSpPr>
            <a:spLocks noGrp="1"/>
          </p:cNvSpPr>
          <p:nvPr>
            <p:ph type="pic" sz="quarter" idx="10"/>
          </p:nvPr>
        </p:nvSpPr>
        <p:spPr>
          <a:xfrm>
            <a:off x="2196000" y="1981200"/>
            <a:ext cx="6300000" cy="1980000"/>
          </a:xfrm>
        </p:spPr>
        <p:txBody>
          <a:bodyPr/>
          <a:lstStyle/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0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/>
              <a:t>НИТУ «МИСиС» / 2015</a:t>
            </a:r>
            <a:endParaRPr lang="ru-RU" dirty="0"/>
          </a:p>
        </p:txBody>
      </p:sp>
      <p:sp>
        <p:nvSpPr>
          <p:cNvPr id="5" name="Рисунок 8"/>
          <p:cNvSpPr>
            <a:spLocks noGrp="1"/>
          </p:cNvSpPr>
          <p:nvPr>
            <p:ph type="pic" sz="quarter" idx="14"/>
          </p:nvPr>
        </p:nvSpPr>
        <p:spPr>
          <a:xfrm>
            <a:off x="1116000" y="1981201"/>
            <a:ext cx="8460000" cy="5218800"/>
          </a:xfrm>
        </p:spPr>
        <p:txBody>
          <a:bodyPr/>
          <a:lstStyle/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2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НИТУ «МИСиС» / 2015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8460000" cy="90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</p:txBody>
      </p:sp>
      <p:sp>
        <p:nvSpPr>
          <p:cNvPr id="12" name="Таблица 11"/>
          <p:cNvSpPr>
            <a:spLocks noGrp="1"/>
          </p:cNvSpPr>
          <p:nvPr>
            <p:ph type="tbl" sz="quarter" idx="14"/>
          </p:nvPr>
        </p:nvSpPr>
        <p:spPr>
          <a:xfrm>
            <a:off x="1116000" y="3060700"/>
            <a:ext cx="8460000" cy="4140000"/>
          </a:xfrm>
        </p:spPr>
        <p:txBody>
          <a:bodyPr/>
          <a:lstStyle/>
          <a:p>
            <a:r>
              <a:rPr lang="en-US"/>
              <a:t>Щелкните значок, чтобы добавить таблицу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950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линей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НИТУ «МИСиС» / 2015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3"/>
          </p:nvPr>
        </p:nvSpPr>
        <p:spPr>
          <a:xfrm>
            <a:off x="1116000" y="6300000"/>
            <a:ext cx="8460000" cy="90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</p:txBody>
      </p:sp>
      <p:sp>
        <p:nvSpPr>
          <p:cNvPr id="15" name="Диаграмма 14"/>
          <p:cNvSpPr>
            <a:spLocks noGrp="1"/>
          </p:cNvSpPr>
          <p:nvPr>
            <p:ph type="chart" sz="quarter" idx="14"/>
          </p:nvPr>
        </p:nvSpPr>
        <p:spPr>
          <a:xfrm>
            <a:off x="1116000" y="1980000"/>
            <a:ext cx="8460000" cy="4140000"/>
          </a:xfrm>
        </p:spPr>
        <p:txBody>
          <a:bodyPr/>
          <a:lstStyle/>
          <a:p>
            <a:r>
              <a:rPr lang="en-US"/>
              <a:t>Щелкните значок, чтобы добавить диаграмму</a:t>
            </a:r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00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кругов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НИТУ «МИСиС» / 2015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4140000" cy="72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2" name="Диаграмма 14"/>
          <p:cNvSpPr>
            <a:spLocks noGrp="1"/>
          </p:cNvSpPr>
          <p:nvPr>
            <p:ph type="chart" sz="quarter" idx="14"/>
          </p:nvPr>
        </p:nvSpPr>
        <p:spPr>
          <a:xfrm>
            <a:off x="1116000" y="2879999"/>
            <a:ext cx="4140000" cy="4320000"/>
          </a:xfrm>
        </p:spPr>
        <p:txBody>
          <a:bodyPr/>
          <a:lstStyle/>
          <a:p>
            <a:r>
              <a:rPr lang="en-US"/>
              <a:t>Щелкните значок, чтобы добавить диаграмму</a:t>
            </a:r>
            <a:endParaRPr lang="ru-RU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5"/>
          </p:nvPr>
        </p:nvSpPr>
        <p:spPr>
          <a:xfrm>
            <a:off x="5436000" y="1981198"/>
            <a:ext cx="4140000" cy="522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ерарх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НИТУ «МИСиС» / 2015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8460000" cy="90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</p:txBody>
      </p:sp>
      <p:sp>
        <p:nvSpPr>
          <p:cNvPr id="17" name="Рисунок SmartArt 16"/>
          <p:cNvSpPr>
            <a:spLocks noGrp="1"/>
          </p:cNvSpPr>
          <p:nvPr>
            <p:ph type="dgm" sz="quarter" idx="14"/>
          </p:nvPr>
        </p:nvSpPr>
        <p:spPr>
          <a:xfrm>
            <a:off x="1116000" y="3060700"/>
            <a:ext cx="8460000" cy="4140000"/>
          </a:xfrm>
        </p:spPr>
        <p:txBody>
          <a:bodyPr/>
          <a:lstStyle/>
          <a:p>
            <a:r>
              <a:rPr lang="en-US"/>
              <a:t>Щелкните значок, чтобы добавить рисунок SmartArt</a:t>
            </a:r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48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НИТУ «МИСиС» / 2015</a:t>
            </a:r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1116000" y="7380000"/>
            <a:ext cx="4860000" cy="180000"/>
            <a:chOff x="2196000" y="1620000"/>
            <a:chExt cx="4860000" cy="180000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Изображение 14" descr="MISIS 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000" y="6300000"/>
            <a:ext cx="1517904" cy="707136"/>
          </a:xfrm>
          <a:prstGeom prst="rect">
            <a:avLst/>
          </a:prstGeom>
        </p:spPr>
      </p:pic>
      <p:sp>
        <p:nvSpPr>
          <p:cNvPr id="16" name="Текст 2"/>
          <p:cNvSpPr>
            <a:spLocks noGrp="1"/>
          </p:cNvSpPr>
          <p:nvPr>
            <p:ph type="body" sz="quarter" idx="15"/>
          </p:nvPr>
        </p:nvSpPr>
        <p:spPr>
          <a:xfrm>
            <a:off x="1116000" y="1981198"/>
            <a:ext cx="5220000" cy="3060000"/>
          </a:xfrm>
        </p:spPr>
        <p:txBody>
          <a:bodyPr/>
          <a:lstStyle>
            <a:lvl1pPr>
              <a:spcBef>
                <a:spcPts val="0"/>
              </a:spcBef>
              <a:defRPr sz="12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6644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ступление 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3">
            <a:extLst>
              <a:ext uri="{FF2B5EF4-FFF2-40B4-BE49-F238E27FC236}">
                <a16:creationId xmlns:a16="http://schemas.microsoft.com/office/drawing/2014/main" id="{EC3E5360-D9BB-45BB-83B1-E892DE9B512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15256" y="7387785"/>
            <a:ext cx="4859990" cy="178567"/>
            <a:chOff x="2196000" y="1620000"/>
            <a:chExt cx="4860000" cy="180000"/>
          </a:xfrm>
        </p:grpSpPr>
        <p:sp>
          <p:nvSpPr>
            <p:cNvPr id="7" name="Прямоугольник 14">
              <a:extLst>
                <a:ext uri="{FF2B5EF4-FFF2-40B4-BE49-F238E27FC236}">
                  <a16:creationId xmlns:a16="http://schemas.microsoft.com/office/drawing/2014/main" id="{F87357A9-FBBF-4064-B34C-191A9A0D618F}"/>
                </a:ext>
              </a:extLst>
            </p:cNvPr>
            <p:cNvSpPr/>
            <p:nvPr userDrawn="1"/>
          </p:nvSpPr>
          <p:spPr>
            <a:xfrm>
              <a:off x="2196000" y="1620000"/>
              <a:ext cx="539999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809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95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15">
              <a:extLst>
                <a:ext uri="{FF2B5EF4-FFF2-40B4-BE49-F238E27FC236}">
                  <a16:creationId xmlns:a16="http://schemas.microsoft.com/office/drawing/2014/main" id="{6A58AA43-B0FF-4BA3-BD0A-6EC0D6C15813}"/>
                </a:ext>
              </a:extLst>
            </p:cNvPr>
            <p:cNvSpPr/>
            <p:nvPr userDrawn="1"/>
          </p:nvSpPr>
          <p:spPr>
            <a:xfrm>
              <a:off x="2735999" y="1620000"/>
              <a:ext cx="540001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809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95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16">
              <a:extLst>
                <a:ext uri="{FF2B5EF4-FFF2-40B4-BE49-F238E27FC236}">
                  <a16:creationId xmlns:a16="http://schemas.microsoft.com/office/drawing/2014/main" id="{B5893D4F-CBFA-4F2D-B3AD-660667D23EDF}"/>
                </a:ext>
              </a:extLst>
            </p:cNvPr>
            <p:cNvSpPr/>
            <p:nvPr userDrawn="1"/>
          </p:nvSpPr>
          <p:spPr>
            <a:xfrm>
              <a:off x="3276000" y="1620000"/>
              <a:ext cx="539999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809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95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17">
              <a:extLst>
                <a:ext uri="{FF2B5EF4-FFF2-40B4-BE49-F238E27FC236}">
                  <a16:creationId xmlns:a16="http://schemas.microsoft.com/office/drawing/2014/main" id="{DC33AD0D-5F47-4F75-869C-5B0FC18CC2E7}"/>
                </a:ext>
              </a:extLst>
            </p:cNvPr>
            <p:cNvSpPr/>
            <p:nvPr userDrawn="1"/>
          </p:nvSpPr>
          <p:spPr>
            <a:xfrm>
              <a:off x="3816000" y="1620000"/>
              <a:ext cx="540001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809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95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8">
              <a:extLst>
                <a:ext uri="{FF2B5EF4-FFF2-40B4-BE49-F238E27FC236}">
                  <a16:creationId xmlns:a16="http://schemas.microsoft.com/office/drawing/2014/main" id="{EBEF2FD2-54BE-4739-8EE9-9880C747B60F}"/>
                </a:ext>
              </a:extLst>
            </p:cNvPr>
            <p:cNvSpPr/>
            <p:nvPr userDrawn="1"/>
          </p:nvSpPr>
          <p:spPr>
            <a:xfrm>
              <a:off x="4356000" y="1620000"/>
              <a:ext cx="539999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809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95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9">
              <a:extLst>
                <a:ext uri="{FF2B5EF4-FFF2-40B4-BE49-F238E27FC236}">
                  <a16:creationId xmlns:a16="http://schemas.microsoft.com/office/drawing/2014/main" id="{CD7A17DA-7F11-4A48-BB92-941D40A06E67}"/>
                </a:ext>
              </a:extLst>
            </p:cNvPr>
            <p:cNvSpPr/>
            <p:nvPr userDrawn="1"/>
          </p:nvSpPr>
          <p:spPr>
            <a:xfrm>
              <a:off x="4896000" y="1620000"/>
              <a:ext cx="540001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809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95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20">
              <a:extLst>
                <a:ext uri="{FF2B5EF4-FFF2-40B4-BE49-F238E27FC236}">
                  <a16:creationId xmlns:a16="http://schemas.microsoft.com/office/drawing/2014/main" id="{1932DF4D-FA93-4F4A-A67A-C0CD91B71D99}"/>
                </a:ext>
              </a:extLst>
            </p:cNvPr>
            <p:cNvSpPr/>
            <p:nvPr userDrawn="1"/>
          </p:nvSpPr>
          <p:spPr>
            <a:xfrm>
              <a:off x="5436000" y="1620000"/>
              <a:ext cx="539999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809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95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21">
              <a:extLst>
                <a:ext uri="{FF2B5EF4-FFF2-40B4-BE49-F238E27FC236}">
                  <a16:creationId xmlns:a16="http://schemas.microsoft.com/office/drawing/2014/main" id="{B884B898-29E2-4D69-A32F-84E3AE48BDED}"/>
                </a:ext>
              </a:extLst>
            </p:cNvPr>
            <p:cNvSpPr/>
            <p:nvPr userDrawn="1"/>
          </p:nvSpPr>
          <p:spPr>
            <a:xfrm>
              <a:off x="5976000" y="1620000"/>
              <a:ext cx="540001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809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95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22">
              <a:extLst>
                <a:ext uri="{FF2B5EF4-FFF2-40B4-BE49-F238E27FC236}">
                  <a16:creationId xmlns:a16="http://schemas.microsoft.com/office/drawing/2014/main" id="{F345E419-38E5-4A72-A66C-623FFFA74B99}"/>
                </a:ext>
              </a:extLst>
            </p:cNvPr>
            <p:cNvSpPr/>
            <p:nvPr userDrawn="1"/>
          </p:nvSpPr>
          <p:spPr>
            <a:xfrm>
              <a:off x="6516001" y="1620000"/>
              <a:ext cx="539999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809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95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ECFFCDF9-3886-4AB2-8013-855BCC0B49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2" t="10422" r="5469" b="11241"/>
          <a:stretch>
            <a:fillRect/>
          </a:stretch>
        </p:blipFill>
        <p:spPr bwMode="auto">
          <a:xfrm>
            <a:off x="1107833" y="6776804"/>
            <a:ext cx="1306389" cy="53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6516001" y="1981200"/>
            <a:ext cx="3060000" cy="2046514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5220000" cy="414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5" name="Рисунок 11"/>
          <p:cNvSpPr>
            <a:spLocks noGrp="1"/>
          </p:cNvSpPr>
          <p:nvPr>
            <p:ph type="pic" sz="quarter" idx="14"/>
          </p:nvPr>
        </p:nvSpPr>
        <p:spPr>
          <a:xfrm>
            <a:off x="6537772" y="4103915"/>
            <a:ext cx="3060000" cy="2046514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18" name="Дата 6">
            <a:extLst>
              <a:ext uri="{FF2B5EF4-FFF2-40B4-BE49-F238E27FC236}">
                <a16:creationId xmlns:a16="http://schemas.microsoft.com/office/drawing/2014/main" id="{751593D0-1032-43F5-95CF-F3E11A5F93A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C4C4C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НИТУ «МИСиС» / 2017</a:t>
            </a:r>
            <a:endParaRPr lang="ru-RU" dirty="0"/>
          </a:p>
        </p:txBody>
      </p:sp>
      <p:sp>
        <p:nvSpPr>
          <p:cNvPr id="19" name="Номер слайда 7">
            <a:extLst>
              <a:ext uri="{FF2B5EF4-FFF2-40B4-BE49-F238E27FC236}">
                <a16:creationId xmlns:a16="http://schemas.microsoft.com/office/drawing/2014/main" id="{5C277066-0D22-4FBF-B3D8-761C7230D3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A357161A-C357-4F85-9B50-848BBFEC1D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558587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Вступление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НИТУ «МИСиС» / 2015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6516000" y="1981200"/>
            <a:ext cx="3060000" cy="4140000"/>
          </a:xfrm>
        </p:spPr>
        <p:txBody>
          <a:bodyPr/>
          <a:lstStyle/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pic>
        <p:nvPicPr>
          <p:cNvPr id="13" name="Изображение 12" descr="MISIS 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000" y="6300000"/>
            <a:ext cx="1517904" cy="707136"/>
          </a:xfrm>
          <a:prstGeom prst="rect">
            <a:avLst/>
          </a:prstGeom>
        </p:spPr>
      </p:pic>
      <p:grpSp>
        <p:nvGrpSpPr>
          <p:cNvPr id="14" name="Группа 13"/>
          <p:cNvGrpSpPr/>
          <p:nvPr userDrawn="1"/>
        </p:nvGrpSpPr>
        <p:grpSpPr>
          <a:xfrm>
            <a:off x="1116000" y="7387200"/>
            <a:ext cx="4860000" cy="180000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5220000" cy="41400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5397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НИТУ «МИСиС» / 2015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1116000" y="7387200"/>
            <a:ext cx="4860000" cy="180000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116000" y="1981200"/>
            <a:ext cx="8460000" cy="5220000"/>
          </a:xfrm>
        </p:spPr>
        <p:txBody>
          <a:bodyPr numCol="3" spcCol="1224000"/>
          <a:lstStyle>
            <a:lvl1pPr marL="0" marR="0" indent="-36000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AutoNum type="arabicPlain"/>
              <a:tabLst/>
              <a:defRPr sz="1200" kern="1200"/>
            </a:lvl1pPr>
            <a:lvl2pPr marL="228600" indent="-228600">
              <a:buFont typeface="Wingdings" charset="2"/>
              <a:buAutoNum type="arabicPlain"/>
              <a:defRPr/>
            </a:lvl2pPr>
            <a:lvl3pPr marL="409575" indent="-228600">
              <a:buFont typeface="Wingdings" charset="2"/>
              <a:buAutoNum type="arabicPlain"/>
              <a:defRPr/>
            </a:lvl3pPr>
          </a:lstStyle>
          <a:p>
            <a:pPr lvl="0"/>
            <a:r>
              <a:rPr lang="en-US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762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 userDrawn="1"/>
        </p:nvSpPr>
        <p:spPr>
          <a:xfrm>
            <a:off x="0" y="3060000"/>
            <a:ext cx="10692000" cy="4500000"/>
          </a:xfrm>
          <a:prstGeom prst="rect">
            <a:avLst/>
          </a:prstGeom>
          <a:solidFill>
            <a:srgbClr val="5EC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НИТУ «МИСиС» / 2015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2196000" y="7387200"/>
            <a:ext cx="4860000" cy="180000"/>
            <a:chOff x="2196000" y="1620000"/>
            <a:chExt cx="4860000" cy="180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 userDrawn="1"/>
        </p:nvSpPr>
        <p:spPr>
          <a:xfrm>
            <a:off x="0" y="2160000"/>
            <a:ext cx="9576000" cy="900000"/>
          </a:xfrm>
          <a:prstGeom prst="rect">
            <a:avLst/>
          </a:prstGeom>
          <a:solidFill>
            <a:srgbClr val="9FDA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1980000"/>
            <a:ext cx="7056000" cy="180000"/>
          </a:xfrm>
          <a:prstGeom prst="rect">
            <a:avLst/>
          </a:prstGeom>
          <a:solidFill>
            <a:srgbClr val="D4EE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азвание 8"/>
          <p:cNvSpPr>
            <a:spLocks noGrp="1"/>
          </p:cNvSpPr>
          <p:nvPr>
            <p:ph type="title"/>
          </p:nvPr>
        </p:nvSpPr>
        <p:spPr>
          <a:xfrm>
            <a:off x="2196000" y="4320000"/>
            <a:ext cx="7380000" cy="18000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95998" y="6300000"/>
            <a:ext cx="7380000" cy="90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83394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а колонка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112838" y="5220000"/>
            <a:ext cx="4143162" cy="1440000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80000" tIns="180000" rIns="180000" bIns="180000"/>
          <a:lstStyle>
            <a:lvl1pPr marL="180000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НИТУ «МИСиС» / 2015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16000" y="900000"/>
            <a:ext cx="846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116000" y="1981200"/>
            <a:ext cx="8460000" cy="306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232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НИТУ «МИСиС» / 2015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16000" y="900000"/>
            <a:ext cx="846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4"/>
          </p:nvPr>
        </p:nvSpPr>
        <p:spPr>
          <a:xfrm>
            <a:off x="1116000" y="1981200"/>
            <a:ext cx="4140000" cy="522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5"/>
          </p:nvPr>
        </p:nvSpPr>
        <p:spPr>
          <a:xfrm>
            <a:off x="5436000" y="1981225"/>
            <a:ext cx="4140000" cy="306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3"/>
          </p:nvPr>
        </p:nvSpPr>
        <p:spPr>
          <a:xfrm>
            <a:off x="5436000" y="5221585"/>
            <a:ext cx="4143162" cy="1440000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80000" tIns="180000" rIns="180000" bIns="180000"/>
          <a:lstStyle>
            <a:lvl1pPr marL="180000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967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НИТУ «МИСиС» / 2015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1116000" y="1981200"/>
            <a:ext cx="8460000" cy="198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1116000" y="4141788"/>
            <a:ext cx="4140000" cy="3060000"/>
          </a:xfrm>
        </p:spPr>
        <p:txBody>
          <a:bodyPr/>
          <a:lstStyle/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14"/>
          </p:nvPr>
        </p:nvSpPr>
        <p:spPr>
          <a:xfrm>
            <a:off x="5436000" y="4141788"/>
            <a:ext cx="4140000" cy="3060000"/>
          </a:xfrm>
        </p:spPr>
        <p:txBody>
          <a:bodyPr/>
          <a:lstStyle/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9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НИТУ «МИСиС» / 2015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зван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1116000" y="1981200"/>
            <a:ext cx="4140000" cy="198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13"/>
          </p:nvPr>
        </p:nvSpPr>
        <p:spPr>
          <a:xfrm>
            <a:off x="1116000" y="4141788"/>
            <a:ext cx="4140000" cy="3060000"/>
          </a:xfrm>
        </p:spPr>
        <p:txBody>
          <a:bodyPr/>
          <a:lstStyle/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5436000" y="4141788"/>
            <a:ext cx="4140000" cy="3060000"/>
          </a:xfrm>
        </p:spPr>
        <p:txBody>
          <a:bodyPr/>
          <a:lstStyle/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5"/>
          </p:nvPr>
        </p:nvSpPr>
        <p:spPr>
          <a:xfrm>
            <a:off x="5436000" y="1981200"/>
            <a:ext cx="4140000" cy="198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112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/>
              <a:t>НИТУ «МИСиС» / 2015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8460000" cy="90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1116000" y="3060000"/>
            <a:ext cx="8460000" cy="4140000"/>
          </a:xfrm>
        </p:spPr>
        <p:txBody>
          <a:bodyPr/>
          <a:lstStyle/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4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000" y="360000"/>
            <a:ext cx="9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2838" y="361950"/>
            <a:ext cx="7380000" cy="3543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/>
              <a:t>НИТУ «МИСиС» / 2015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00" y="900000"/>
            <a:ext cx="846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24pt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6000" y="1980000"/>
            <a:ext cx="8460000" cy="52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  <a:r>
              <a:rPr lang="en-US" dirty="0"/>
              <a:t> 14pt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 12pt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r>
              <a:rPr lang="en-US" dirty="0"/>
              <a:t> 10pt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09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2" r:id="rId9"/>
    <p:sldLayoutId id="2147483663" r:id="rId10"/>
    <p:sldLayoutId id="2147483656" r:id="rId11"/>
    <p:sldLayoutId id="2147483657" r:id="rId12"/>
    <p:sldLayoutId id="2147483658" r:id="rId13"/>
    <p:sldLayoutId id="2147483659" r:id="rId14"/>
    <p:sldLayoutId id="2147483661" r:id="rId15"/>
    <p:sldLayoutId id="2147483664" r:id="rId16"/>
  </p:sldLayoutIdLst>
  <p:hf hdr="0" ftr="0"/>
  <p:txStyles>
    <p:titleStyle>
      <a:lvl1pPr algn="l" defTabSz="521437" rtl="0" eaLnBrk="1" latinLnBrk="0" hangingPunct="1">
        <a:lnSpc>
          <a:spcPts val="288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spcBef>
          <a:spcPts val="0"/>
        </a:spcBef>
        <a:spcAft>
          <a:spcPts val="600"/>
        </a:spcAft>
        <a:buFont typeface="Arial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79388" indent="-179388" algn="l" defTabSz="521437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Lucida Grande"/>
        <a:buChar char="●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358775" indent="-177800" algn="l" defTabSz="521437" rtl="0" eaLnBrk="1" latinLnBrk="0" hangingPunct="1">
        <a:spcBef>
          <a:spcPts val="0"/>
        </a:spcBef>
        <a:spcAft>
          <a:spcPts val="600"/>
        </a:spcAft>
        <a:buFont typeface="Lucida Grande"/>
        <a:buChar char="—"/>
        <a:defRPr sz="1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2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2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звание 15"/>
          <p:cNvSpPr>
            <a:spLocks noGrp="1"/>
          </p:cNvSpPr>
          <p:nvPr>
            <p:ph type="title"/>
          </p:nvPr>
        </p:nvSpPr>
        <p:spPr>
          <a:xfrm>
            <a:off x="2195998" y="4320000"/>
            <a:ext cx="7379998" cy="1239552"/>
          </a:xfrm>
        </p:spPr>
        <p:txBody>
          <a:bodyPr/>
          <a:lstStyle/>
          <a:p>
            <a:r>
              <a:rPr lang="ru-RU" dirty="0">
                <a:cs typeface="Calibri" panose="020F0502020204030204" pitchFamily="34" charset="0"/>
              </a:rPr>
              <a:t>Аспирантура: модель образовательной системы третьего </a:t>
            </a:r>
            <a:r>
              <a:rPr lang="ru-RU">
                <a:cs typeface="Calibri" panose="020F0502020204030204" pitchFamily="34" charset="0"/>
              </a:rPr>
              <a:t>уровня высшего образования </a:t>
            </a:r>
            <a:r>
              <a:rPr lang="ru-RU" dirty="0">
                <a:cs typeface="Calibri" panose="020F0502020204030204" pitchFamily="34" charset="0"/>
              </a:rPr>
              <a:t>в НИТУ «МИСиС»</a:t>
            </a:r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2195996" y="6462222"/>
            <a:ext cx="7380000" cy="596946"/>
          </a:xfrm>
        </p:spPr>
        <p:txBody>
          <a:bodyPr/>
          <a:lstStyle/>
          <a:p>
            <a:r>
              <a:rPr lang="ru-RU" sz="1600" b="1" dirty="0"/>
              <a:t>Центр подготовки кадров высшей квалификации</a:t>
            </a:r>
          </a:p>
          <a:p>
            <a:r>
              <a:rPr lang="ru-RU" sz="1600" dirty="0"/>
              <a:t>Игнатов Андрей Сергеевич</a:t>
            </a:r>
          </a:p>
          <a:p>
            <a:endParaRPr lang="ru-RU" sz="1600" dirty="0"/>
          </a:p>
        </p:txBody>
      </p:sp>
      <p:pic>
        <p:nvPicPr>
          <p:cNvPr id="7170" name="Picture 2" descr="https://www.syl.ru/misc/i/ai/328499/1892175.jpg">
            <a:extLst>
              <a:ext uri="{FF2B5EF4-FFF2-40B4-BE49-F238E27FC236}">
                <a16:creationId xmlns:a16="http://schemas.microsoft.com/office/drawing/2014/main" id="{916762A2-55BB-46AB-8D20-0AB947DDC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996" y="1798688"/>
            <a:ext cx="4858952" cy="216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960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Дата 2">
            <a:extLst>
              <a:ext uri="{FF2B5EF4-FFF2-40B4-BE49-F238E27FC236}">
                <a16:creationId xmlns:a16="http://schemas.microsoft.com/office/drawing/2014/main" id="{C46CE758-C0F6-422B-842B-95CB927F42B9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4C4C4C"/>
                </a:solidFill>
                <a:latin typeface="Arial" panose="020B0604020202020204" pitchFamily="34" charset="0"/>
              </a:rPr>
              <a:t>НИТУ «МИСиС» / 2019</a:t>
            </a:r>
          </a:p>
        </p:txBody>
      </p:sp>
      <p:sp>
        <p:nvSpPr>
          <p:cNvPr id="35843" name="Номер слайда 3">
            <a:extLst>
              <a:ext uri="{FF2B5EF4-FFF2-40B4-BE49-F238E27FC236}">
                <a16:creationId xmlns:a16="http://schemas.microsoft.com/office/drawing/2014/main" id="{E2E69FA6-8237-4707-9E43-FAA0C00CCD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DC99E2-28FB-48FF-BA45-3287399D5A77}" type="slidenum">
              <a:rPr lang="ru-RU" altLang="ru-RU">
                <a:solidFill>
                  <a:srgbClr val="4C4C4C"/>
                </a:solidFill>
                <a:latin typeface="Arial" panose="020B0604020202020204" pitchFamily="34" charset="0"/>
              </a:rPr>
              <a:pPr/>
              <a:t>10</a:t>
            </a:fld>
            <a:endParaRPr lang="ru-RU" altLang="ru-RU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74769CE2-85C8-473A-9C98-3E2B60502E71}"/>
              </a:ext>
            </a:extLst>
          </p:cNvPr>
          <p:cNvSpPr txBox="1">
            <a:spLocks/>
          </p:cNvSpPr>
          <p:nvPr/>
        </p:nvSpPr>
        <p:spPr>
          <a:xfrm>
            <a:off x="1112838" y="847382"/>
            <a:ext cx="846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21437" rtl="0" eaLnBrk="1" latinLnBrk="0" hangingPunct="1">
              <a:lnSpc>
                <a:spcPts val="288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Принципы организации программ сетевой «индустриальной» аспирантуры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7D982C-A0B8-4C7A-856B-8DEC60609AE6}"/>
              </a:ext>
            </a:extLst>
          </p:cNvPr>
          <p:cNvSpPr/>
          <p:nvPr/>
        </p:nvSpPr>
        <p:spPr>
          <a:xfrm>
            <a:off x="1112839" y="1747382"/>
            <a:ext cx="845999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Заинтересованное участие работодателей:</a:t>
            </a:r>
          </a:p>
          <a:p>
            <a:pPr marL="807187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в руководстве подготовкой аспирантов, </a:t>
            </a:r>
          </a:p>
          <a:p>
            <a:pPr marL="807187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в проектировании аспирантских программ, </a:t>
            </a:r>
          </a:p>
          <a:p>
            <a:pPr marL="807187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в развитии профессиональных карьер выпускников.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Подготовка диссертационных работ при выполнении исследовательских проектов, которые проводятся в интересах индустриальных партнеров.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Исследовательские проекты являются альтернативным каналом финансирования подготовки аспирантов.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Компактная образовательная программа аспирантуры нацелена на формирование конкретных навыков и компетенций, необходимых для работы </a:t>
            </a:r>
          </a:p>
          <a:p>
            <a:pPr marL="807187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в промышленности или бизнесе.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Дата 2">
            <a:extLst>
              <a:ext uri="{FF2B5EF4-FFF2-40B4-BE49-F238E27FC236}">
                <a16:creationId xmlns:a16="http://schemas.microsoft.com/office/drawing/2014/main" id="{C46CE758-C0F6-422B-842B-95CB927F42B9}"/>
              </a:ext>
            </a:extLst>
          </p:cNvPr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4C4C4C"/>
                </a:solidFill>
                <a:latin typeface="Arial" panose="020B0604020202020204" pitchFamily="34" charset="0"/>
              </a:rPr>
              <a:t>НИТУ «МИСиС» / 2019</a:t>
            </a:r>
          </a:p>
        </p:txBody>
      </p:sp>
      <p:sp>
        <p:nvSpPr>
          <p:cNvPr id="35843" name="Номер слайда 3">
            <a:extLst>
              <a:ext uri="{FF2B5EF4-FFF2-40B4-BE49-F238E27FC236}">
                <a16:creationId xmlns:a16="http://schemas.microsoft.com/office/drawing/2014/main" id="{E2E69FA6-8237-4707-9E43-FAA0C00CCD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DC99E2-28FB-48FF-BA45-3287399D5A77}" type="slidenum">
              <a:rPr lang="ru-RU" altLang="ru-RU">
                <a:solidFill>
                  <a:srgbClr val="4C4C4C"/>
                </a:solidFill>
                <a:latin typeface="Arial" panose="020B0604020202020204" pitchFamily="34" charset="0"/>
              </a:rPr>
              <a:pPr/>
              <a:t>11</a:t>
            </a:fld>
            <a:endParaRPr lang="ru-RU" altLang="ru-RU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10A0C265-47DF-4731-A6DB-04C0E43A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38" y="847382"/>
            <a:ext cx="8460000" cy="900000"/>
          </a:xfrm>
        </p:spPr>
        <p:txBody>
          <a:bodyPr/>
          <a:lstStyle/>
          <a:p>
            <a:r>
              <a:rPr lang="ru-RU" dirty="0"/>
              <a:t>Взаимодействие в реализации сетевой «индустриальной» модели аспирантуры на примере Росатом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9E29043-B28A-42A3-9727-35700280E2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458714"/>
              </p:ext>
            </p:extLst>
          </p:nvPr>
        </p:nvGraphicFramePr>
        <p:xfrm>
          <a:off x="1112837" y="2892869"/>
          <a:ext cx="8460000" cy="326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C014D22-C0D6-400E-B700-5BFD7E979022}"/>
              </a:ext>
            </a:extLst>
          </p:cNvPr>
          <p:cNvSpPr/>
          <p:nvPr/>
        </p:nvSpPr>
        <p:spPr>
          <a:xfrm>
            <a:off x="1112837" y="1747382"/>
            <a:ext cx="6821487" cy="18774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0070C0"/>
                </a:solidFill>
              </a:rPr>
              <a:t>Индустриальная аспирантура - подготовка специалистов для промышленности и бизнеса</a:t>
            </a:r>
          </a:p>
          <a:p>
            <a:pPr>
              <a:spcAft>
                <a:spcPts val="1200"/>
              </a:spcAft>
            </a:pPr>
            <a:r>
              <a:rPr lang="ru-RU" sz="1600" b="1" dirty="0">
                <a:solidFill>
                  <a:srgbClr val="0070C0"/>
                </a:solidFill>
              </a:rPr>
              <a:t>Чем отличается индустриальная аспирантура?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</a:rPr>
              <a:t>Оптимально выстроенная программа подготовки инженеров – исследователей, аналитиков, </a:t>
            </a:r>
            <a:r>
              <a:rPr lang="ru-RU" sz="1600" dirty="0" err="1">
                <a:solidFill>
                  <a:srgbClr val="0070C0"/>
                </a:solidFill>
              </a:rPr>
              <a:t>инноваторов</a:t>
            </a:r>
            <a:r>
              <a:rPr lang="ru-RU" sz="1600" dirty="0">
                <a:solidFill>
                  <a:srgbClr val="0070C0"/>
                </a:solidFill>
              </a:rPr>
              <a:t>, совместно спроектированная университетами и предприятиями-партнерами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D4B8B9-ECE3-45CC-8C2C-3210D3D2965C}"/>
              </a:ext>
            </a:extLst>
          </p:cNvPr>
          <p:cNvSpPr/>
          <p:nvPr/>
        </p:nvSpPr>
        <p:spPr>
          <a:xfrm>
            <a:off x="1112837" y="5500232"/>
            <a:ext cx="668813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0070C0"/>
                </a:solidFill>
              </a:rPr>
              <a:t>Индустриальные и научные партнеры («индустриальная аспирантура») – ЦНИИТМАШ, </a:t>
            </a:r>
            <a:r>
              <a:rPr lang="ru-RU" sz="1600" dirty="0" err="1">
                <a:solidFill>
                  <a:srgbClr val="0070C0"/>
                </a:solidFill>
              </a:rPr>
              <a:t>ВНИИнефть</a:t>
            </a:r>
            <a:r>
              <a:rPr lang="ru-RU" sz="1600" dirty="0">
                <a:solidFill>
                  <a:srgbClr val="0070C0"/>
                </a:solidFill>
              </a:rPr>
              <a:t>, НПО «Луч», </a:t>
            </a:r>
            <a:r>
              <a:rPr lang="ru-RU" sz="1600" dirty="0" err="1">
                <a:solidFill>
                  <a:srgbClr val="0070C0"/>
                </a:solidFill>
              </a:rPr>
              <a:t>Гиредмет</a:t>
            </a:r>
            <a:r>
              <a:rPr lang="ru-RU" sz="1600" dirty="0">
                <a:solidFill>
                  <a:srgbClr val="0070C0"/>
                </a:solidFill>
              </a:rPr>
              <a:t>, Квантовый центр НТИ, ИСМАН РАН, ИПКОН РАН.</a:t>
            </a:r>
          </a:p>
        </p:txBody>
      </p:sp>
    </p:spTree>
    <p:extLst>
      <p:ext uri="{BB962C8B-B14F-4D97-AF65-F5344CB8AC3E}">
        <p14:creationId xmlns:p14="http://schemas.microsoft.com/office/powerpoint/2010/main" val="23145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Дата 2">
            <a:extLst>
              <a:ext uri="{FF2B5EF4-FFF2-40B4-BE49-F238E27FC236}">
                <a16:creationId xmlns:a16="http://schemas.microsoft.com/office/drawing/2014/main" id="{C46CE758-C0F6-422B-842B-95CB927F42B9}"/>
              </a:ext>
            </a:extLst>
          </p:cNvPr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4C4C4C"/>
                </a:solidFill>
                <a:latin typeface="Arial" panose="020B0604020202020204" pitchFamily="34" charset="0"/>
              </a:rPr>
              <a:t>НИТУ «МИСиС» / 2019</a:t>
            </a:r>
          </a:p>
        </p:txBody>
      </p:sp>
      <p:sp>
        <p:nvSpPr>
          <p:cNvPr id="35843" name="Номер слайда 3">
            <a:extLst>
              <a:ext uri="{FF2B5EF4-FFF2-40B4-BE49-F238E27FC236}">
                <a16:creationId xmlns:a16="http://schemas.microsoft.com/office/drawing/2014/main" id="{E2E69FA6-8237-4707-9E43-FAA0C00CCD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DC99E2-28FB-48FF-BA45-3287399D5A77}" type="slidenum">
              <a:rPr lang="ru-RU" altLang="ru-RU">
                <a:solidFill>
                  <a:srgbClr val="4C4C4C"/>
                </a:solidFill>
                <a:latin typeface="Arial" panose="020B0604020202020204" pitchFamily="34" charset="0"/>
              </a:rPr>
              <a:pPr/>
              <a:t>12</a:t>
            </a:fld>
            <a:endParaRPr lang="ru-RU" altLang="ru-RU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10A0C265-47DF-4731-A6DB-04C0E43A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38" y="847382"/>
            <a:ext cx="8460000" cy="90000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014D22-C0D6-400E-B700-5BFD7E979022}"/>
              </a:ext>
            </a:extLst>
          </p:cNvPr>
          <p:cNvSpPr/>
          <p:nvPr/>
        </p:nvSpPr>
        <p:spPr>
          <a:xfrm>
            <a:off x="1112839" y="1747382"/>
            <a:ext cx="84599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Университеты и научные организации должны получать государственное задание на подготовку аспирантов в соответствии с объемом финансирования науки.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Уровень доходов аспиранта обеспечивается за счет участия в научно-исследовательской деятельности в реальных проектах, и должен быть не менее средней заработной платы по региону.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Актуальность научных исследований в аспирантуре формируется на основе сетевых форм взаимодействия, совместно с Росатом, РАН, </a:t>
            </a:r>
            <a:r>
              <a:rPr lang="ru-RU" sz="1800" dirty="0" err="1">
                <a:solidFill>
                  <a:srgbClr val="0070C0"/>
                </a:solidFill>
              </a:rPr>
              <a:t>Ростех</a:t>
            </a:r>
            <a:r>
              <a:rPr lang="ru-RU" sz="1800" dirty="0">
                <a:solidFill>
                  <a:srgbClr val="0070C0"/>
                </a:solidFill>
              </a:rPr>
              <a:t> и другими индустриальными и научными партнерами.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Качественная подготовка исследователей сдерживается текущими нормативными ограничениями. Необходимо переходить к защитам по совокупности опубликованных статей или внедрений (для прикладных работ).</a:t>
            </a:r>
          </a:p>
        </p:txBody>
      </p:sp>
    </p:spTree>
    <p:extLst>
      <p:ext uri="{BB962C8B-B14F-4D97-AF65-F5344CB8AC3E}">
        <p14:creationId xmlns:p14="http://schemas.microsoft.com/office/powerpoint/2010/main" val="257306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Дата 2">
            <a:extLst>
              <a:ext uri="{FF2B5EF4-FFF2-40B4-BE49-F238E27FC236}">
                <a16:creationId xmlns:a16="http://schemas.microsoft.com/office/drawing/2014/main" id="{C46CE758-C0F6-422B-842B-95CB927F42B9}"/>
              </a:ext>
            </a:extLst>
          </p:cNvPr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4C4C4C"/>
                </a:solidFill>
                <a:latin typeface="Arial" panose="020B0604020202020204" pitchFamily="34" charset="0"/>
              </a:rPr>
              <a:t>НИТУ «МИСиС» / 2019</a:t>
            </a:r>
          </a:p>
        </p:txBody>
      </p:sp>
      <p:sp>
        <p:nvSpPr>
          <p:cNvPr id="35843" name="Номер слайда 3">
            <a:extLst>
              <a:ext uri="{FF2B5EF4-FFF2-40B4-BE49-F238E27FC236}">
                <a16:creationId xmlns:a16="http://schemas.microsoft.com/office/drawing/2014/main" id="{E2E69FA6-8237-4707-9E43-FAA0C00CCD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DC99E2-28FB-48FF-BA45-3287399D5A77}" type="slidenum">
              <a:rPr lang="ru-RU" altLang="ru-RU">
                <a:solidFill>
                  <a:srgbClr val="4C4C4C"/>
                </a:solidFill>
                <a:latin typeface="Arial" panose="020B0604020202020204" pitchFamily="34" charset="0"/>
              </a:rPr>
              <a:pPr/>
              <a:t>13</a:t>
            </a:fld>
            <a:endParaRPr lang="ru-RU" altLang="ru-RU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DF3EF8-23E9-4DB1-A0F5-5D7EC2E71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5498" y="1302527"/>
            <a:ext cx="3597140" cy="6260323"/>
          </a:xfrm>
          <a:prstGeom prst="rect">
            <a:avLst/>
          </a:prstGeom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D1F2BD9F-F3E4-443E-8F9E-D300A52D8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00" y="1302527"/>
            <a:ext cx="4228319" cy="90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800" b="1" dirty="0">
                <a:latin typeface="Calibri" panose="020F0502020204030204" pitchFamily="34" charset="0"/>
              </a:rPr>
              <a:t>Благодарю </a:t>
            </a:r>
            <a:br>
              <a:rPr lang="ru-RU" sz="4800" b="1" dirty="0">
                <a:latin typeface="Calibri" panose="020F0502020204030204" pitchFamily="34" charset="0"/>
              </a:rPr>
            </a:br>
            <a:r>
              <a:rPr lang="ru-RU" sz="4800" b="1" dirty="0">
                <a:latin typeface="Calibri" panose="020F0502020204030204" pitchFamily="34" charset="0"/>
              </a:rPr>
              <a:t>за внимание!</a:t>
            </a: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B71E150D-6B8E-4800-9EB9-650CCB0C14F2}"/>
              </a:ext>
            </a:extLst>
          </p:cNvPr>
          <p:cNvSpPr txBox="1">
            <a:spLocks/>
          </p:cNvSpPr>
          <p:nvPr/>
        </p:nvSpPr>
        <p:spPr>
          <a:xfrm>
            <a:off x="1112638" y="3067453"/>
            <a:ext cx="4228319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21437" rtl="0" eaLnBrk="1" latinLnBrk="0" hangingPunct="1">
              <a:lnSpc>
                <a:spcPts val="288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Доклад: Аспирантура: модель образовательной системы третьего уровня высшего образования в НИТУ «МИСиС»</a:t>
            </a:r>
          </a:p>
          <a:p>
            <a:pPr>
              <a:lnSpc>
                <a:spcPct val="100000"/>
              </a:lnSpc>
            </a:pPr>
            <a:endParaRPr lang="ru-RU" sz="1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Директор Центра подготовки кадров высшей квалификации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–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Игнатов А.С.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Ленинский проспект, д. 2А, оф. 820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aspirantura@misis.ru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+74992367589</a:t>
            </a: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66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Дата 2">
            <a:extLst>
              <a:ext uri="{FF2B5EF4-FFF2-40B4-BE49-F238E27FC236}">
                <a16:creationId xmlns:a16="http://schemas.microsoft.com/office/drawing/2014/main" id="{C46CE758-C0F6-422B-842B-95CB927F42B9}"/>
              </a:ext>
            </a:extLst>
          </p:cNvPr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4C4C4C"/>
                </a:solidFill>
                <a:latin typeface="Arial" panose="020B0604020202020204" pitchFamily="34" charset="0"/>
              </a:rPr>
              <a:t>НИТУ «МИСиС» / 2019</a:t>
            </a:r>
          </a:p>
        </p:txBody>
      </p:sp>
      <p:sp>
        <p:nvSpPr>
          <p:cNvPr id="35843" name="Номер слайда 3">
            <a:extLst>
              <a:ext uri="{FF2B5EF4-FFF2-40B4-BE49-F238E27FC236}">
                <a16:creationId xmlns:a16="http://schemas.microsoft.com/office/drawing/2014/main" id="{E2E69FA6-8237-4707-9E43-FAA0C00CCD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DC99E2-28FB-48FF-BA45-3287399D5A77}" type="slidenum">
              <a:rPr lang="ru-RU" altLang="ru-RU">
                <a:solidFill>
                  <a:srgbClr val="4C4C4C"/>
                </a:solidFill>
                <a:latin typeface="Arial" panose="020B0604020202020204" pitchFamily="34" charset="0"/>
              </a:rPr>
              <a:pPr/>
              <a:t>2</a:t>
            </a:fld>
            <a:endParaRPr lang="ru-RU" altLang="ru-RU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74769CE2-85C8-473A-9C98-3E2B60502E71}"/>
              </a:ext>
            </a:extLst>
          </p:cNvPr>
          <p:cNvSpPr txBox="1">
            <a:spLocks/>
          </p:cNvSpPr>
          <p:nvPr/>
        </p:nvSpPr>
        <p:spPr>
          <a:xfrm>
            <a:off x="1112838" y="847382"/>
            <a:ext cx="846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21437" rtl="0" eaLnBrk="1" latinLnBrk="0" hangingPunct="1">
              <a:lnSpc>
                <a:spcPts val="288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EEA02C-AC88-4267-A0AF-746719DAAFA7}"/>
              </a:ext>
            </a:extLst>
          </p:cNvPr>
          <p:cNvSpPr/>
          <p:nvPr/>
        </p:nvSpPr>
        <p:spPr>
          <a:xfrm>
            <a:off x="1112839" y="1747382"/>
            <a:ext cx="84599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Реформа аспирантуры: текущие статус аспирантских программ.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Политика НИТУ «МИСиС» в реализации программ подготовки научно-педагогических кадров в аспирантуре.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Прием на аспирантские программы и определение тематики диссертационных исследований для аспирантов в соответствии с приоритетами НТР РФ.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Дизайн и реализация образовательных программ. Оценка научной и педагогической составляющей программы аспирантуры.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Модель интегрированной и сетевой «индустриальной» аспирантуры.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Порядок и регламент проведения ГИА по образовательным программам подготовки научно-педагогических кадров.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Реализация Постановления Правительства РФ 1792-р от 23.08.2017 г.: НИТУ «МИСиС», самостоятельное присуждение ученых степеней университетом.</a:t>
            </a:r>
          </a:p>
        </p:txBody>
      </p:sp>
    </p:spTree>
    <p:extLst>
      <p:ext uri="{BB962C8B-B14F-4D97-AF65-F5344CB8AC3E}">
        <p14:creationId xmlns:p14="http://schemas.microsoft.com/office/powerpoint/2010/main" val="27985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Дата 2">
            <a:extLst>
              <a:ext uri="{FF2B5EF4-FFF2-40B4-BE49-F238E27FC236}">
                <a16:creationId xmlns:a16="http://schemas.microsoft.com/office/drawing/2014/main" id="{C46CE758-C0F6-422B-842B-95CB927F42B9}"/>
              </a:ext>
            </a:extLst>
          </p:cNvPr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4C4C4C"/>
                </a:solidFill>
                <a:latin typeface="Arial" panose="020B0604020202020204" pitchFamily="34" charset="0"/>
              </a:rPr>
              <a:t>НИТУ «МИСиС» / 2019</a:t>
            </a:r>
          </a:p>
        </p:txBody>
      </p:sp>
      <p:sp>
        <p:nvSpPr>
          <p:cNvPr id="35843" name="Номер слайда 3">
            <a:extLst>
              <a:ext uri="{FF2B5EF4-FFF2-40B4-BE49-F238E27FC236}">
                <a16:creationId xmlns:a16="http://schemas.microsoft.com/office/drawing/2014/main" id="{E2E69FA6-8237-4707-9E43-FAA0C00CCD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DC99E2-28FB-48FF-BA45-3287399D5A77}" type="slidenum">
              <a:rPr lang="ru-RU" altLang="ru-RU">
                <a:solidFill>
                  <a:srgbClr val="4C4C4C"/>
                </a:solidFill>
                <a:latin typeface="Arial" panose="020B0604020202020204" pitchFamily="34" charset="0"/>
              </a:rPr>
              <a:pPr/>
              <a:t>3</a:t>
            </a:fld>
            <a:endParaRPr lang="ru-RU" altLang="ru-RU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10A0C265-47DF-4731-A6DB-04C0E43A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38" y="847382"/>
            <a:ext cx="8460000" cy="900000"/>
          </a:xfrm>
        </p:spPr>
        <p:txBody>
          <a:bodyPr/>
          <a:lstStyle/>
          <a:p>
            <a:r>
              <a:rPr lang="ru-RU" dirty="0"/>
              <a:t>Реформа аспирантуры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BFCFC1F-D0DE-4D6F-AA61-5622B05135DD}"/>
              </a:ext>
            </a:extLst>
          </p:cNvPr>
          <p:cNvSpPr/>
          <p:nvPr/>
        </p:nvSpPr>
        <p:spPr>
          <a:xfrm>
            <a:off x="1112838" y="1747382"/>
            <a:ext cx="85267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2014 г.: </a:t>
            </a:r>
            <a:r>
              <a:rPr lang="ru-RU" sz="1600" b="1" spc="-1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</a:t>
            </a:r>
            <a:r>
              <a:rPr lang="ru-RU" sz="1600" b="1" spc="-10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="1" spc="-1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АММА</a:t>
            </a:r>
            <a:r>
              <a:rPr lang="ru-RU" sz="1600" b="1" spc="-1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ПОСЛЕ</a:t>
            </a:r>
            <a:r>
              <a:rPr lang="ru-RU" sz="1600" b="1" spc="-2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spc="-1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УЗО</a:t>
            </a:r>
            <a:r>
              <a:rPr lang="ru-RU" sz="1600" b="1" spc="-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spc="-1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b="1" spc="-5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b="1" spc="-1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="1" spc="-1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1600" b="1" spc="-1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  <a:r>
              <a:rPr lang="ru-RU" sz="1600" b="1" spc="-5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="1" spc="-1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b="1" spc="-6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b="1" spc="-6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="1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b="1" spc="-1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1600" b="1" spc="-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b="1" spc="-1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6225" indent="-276225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обучения: 3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ru-RU" sz="1600" spc="-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spc="-22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spc="-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2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600" spc="-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4(5)</a:t>
            </a:r>
            <a:r>
              <a:rPr lang="ru-RU" sz="1600" spc="-1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spc="-22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600" spc="-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  <a:p>
            <a:pPr marL="276225" indent="-276225">
              <a:buFont typeface="Arial" panose="020B0604020202020204" pitchFamily="34" charset="0"/>
              <a:buChar char="•"/>
            </a:pPr>
            <a:r>
              <a:rPr lang="ru-RU" sz="1600" spc="-11" dirty="0">
                <a:solidFill>
                  <a:srgbClr val="0070C0"/>
                </a:solidFill>
                <a:cs typeface="Tahoma"/>
              </a:rPr>
              <a:t>Возможно</a:t>
            </a:r>
            <a:r>
              <a:rPr lang="ru-RU" sz="1600" spc="-17" dirty="0">
                <a:solidFill>
                  <a:srgbClr val="0070C0"/>
                </a:solidFill>
                <a:cs typeface="Tahoma"/>
              </a:rPr>
              <a:t> д</a:t>
            </a:r>
            <a:r>
              <a:rPr lang="ru-RU" sz="1600" spc="-11" dirty="0">
                <a:solidFill>
                  <a:srgbClr val="0070C0"/>
                </a:solidFill>
                <a:cs typeface="Tahoma"/>
              </a:rPr>
              <a:t>осрочное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 </a:t>
            </a:r>
            <a:r>
              <a:rPr lang="ru-RU" sz="1600" spc="-6" dirty="0">
                <a:solidFill>
                  <a:srgbClr val="0070C0"/>
                </a:solidFill>
                <a:cs typeface="Tahoma"/>
              </a:rPr>
              <a:t>зав</a:t>
            </a:r>
            <a:r>
              <a:rPr lang="ru-RU" sz="1600" spc="-11" dirty="0">
                <a:solidFill>
                  <a:srgbClr val="0070C0"/>
                </a:solidFill>
                <a:cs typeface="Tahoma"/>
              </a:rPr>
              <a:t>ер</a:t>
            </a:r>
            <a:r>
              <a:rPr lang="ru-RU" sz="1600" spc="-6" dirty="0">
                <a:solidFill>
                  <a:srgbClr val="0070C0"/>
                </a:solidFill>
                <a:cs typeface="Tahoma"/>
              </a:rPr>
              <a:t>ш</a:t>
            </a:r>
            <a:r>
              <a:rPr lang="ru-RU" sz="1600" spc="-11" dirty="0">
                <a:solidFill>
                  <a:srgbClr val="0070C0"/>
                </a:solidFill>
                <a:cs typeface="Tahoma"/>
              </a:rPr>
              <a:t>ение</a:t>
            </a:r>
            <a:r>
              <a:rPr lang="ru-RU" sz="1600" spc="-17" dirty="0">
                <a:solidFill>
                  <a:srgbClr val="0070C0"/>
                </a:solidFill>
                <a:cs typeface="Tahoma"/>
              </a:rPr>
              <a:t> </a:t>
            </a:r>
            <a:r>
              <a:rPr lang="ru-RU" sz="1600" spc="-11" dirty="0">
                <a:solidFill>
                  <a:srgbClr val="0070C0"/>
                </a:solidFill>
                <a:cs typeface="Tahoma"/>
              </a:rPr>
              <a:t>прогр</a:t>
            </a:r>
            <a:r>
              <a:rPr lang="ru-RU" sz="1600" spc="-6" dirty="0">
                <a:solidFill>
                  <a:srgbClr val="0070C0"/>
                </a:solidFill>
                <a:cs typeface="Tahoma"/>
              </a:rPr>
              <a:t>а</a:t>
            </a:r>
            <a:r>
              <a:rPr lang="ru-RU" sz="1600" spc="-11" dirty="0">
                <a:solidFill>
                  <a:srgbClr val="0070C0"/>
                </a:solidFill>
                <a:cs typeface="Tahoma"/>
              </a:rPr>
              <a:t>ммы </a:t>
            </a:r>
            <a:r>
              <a:rPr lang="ru-RU" sz="1600" spc="-6" dirty="0">
                <a:solidFill>
                  <a:srgbClr val="0070C0"/>
                </a:solidFill>
                <a:cs typeface="Tahoma"/>
              </a:rPr>
              <a:t>(за</a:t>
            </a:r>
            <a:r>
              <a:rPr lang="ru-RU" sz="1600" spc="-11" dirty="0">
                <a:solidFill>
                  <a:srgbClr val="0070C0"/>
                </a:solidFill>
                <a:cs typeface="Tahoma"/>
              </a:rPr>
              <a:t>щиты </a:t>
            </a:r>
            <a:r>
              <a:rPr lang="ru-RU" sz="1600" spc="-17" dirty="0">
                <a:solidFill>
                  <a:srgbClr val="0070C0"/>
                </a:solidFill>
                <a:cs typeface="Tahoma"/>
              </a:rPr>
              <a:t>д</a:t>
            </a:r>
            <a:r>
              <a:rPr lang="ru-RU" sz="1600" spc="-11" dirty="0">
                <a:solidFill>
                  <a:srgbClr val="0070C0"/>
                </a:solidFill>
                <a:cs typeface="Tahoma"/>
              </a:rPr>
              <a:t>иссерта</a:t>
            </a:r>
            <a:r>
              <a:rPr lang="ru-RU" sz="1600" spc="-22" dirty="0">
                <a:solidFill>
                  <a:srgbClr val="0070C0"/>
                </a:solidFill>
                <a:cs typeface="Tahoma"/>
              </a:rPr>
              <a:t>ц</a:t>
            </a:r>
            <a:r>
              <a:rPr lang="ru-RU" sz="1600" spc="-6" dirty="0">
                <a:solidFill>
                  <a:srgbClr val="0070C0"/>
                </a:solidFill>
                <a:cs typeface="Tahoma"/>
              </a:rPr>
              <a:t>ии)</a:t>
            </a:r>
            <a:endParaRPr lang="ru-RU" sz="1600" dirty="0">
              <a:solidFill>
                <a:srgbClr val="0070C0"/>
              </a:solidFill>
              <a:cs typeface="Tahoma"/>
            </a:endParaRPr>
          </a:p>
          <a:p>
            <a:pPr marL="276225" marR="5602" indent="-276225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1600" spc="-1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ят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ьно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spc="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ауч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едов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spc="-1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целью 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сания</a:t>
            </a:r>
            <a:r>
              <a:rPr lang="ru-RU" sz="1600" spc="-1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д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ссертац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pPr marL="276225" marR="320727" indent="-276225">
              <a:buFont typeface="Arial" panose="020B0604020202020204" pitchFamily="34" charset="0"/>
              <a:buChar char="•"/>
              <a:tabLst>
                <a:tab pos="1571424" algn="l"/>
              </a:tabLst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мальн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а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у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равле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 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дг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 ас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ранта</a:t>
            </a:r>
          </a:p>
          <a:p>
            <a:pPr marL="276225" indent="-276225">
              <a:buFont typeface="Arial" panose="020B0604020202020204" pitchFamily="34" charset="0"/>
              <a:buChar char="•"/>
            </a:pP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ормат подготовки: асп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рант</a:t>
            </a:r>
            <a:r>
              <a:rPr lang="ru-RU" sz="1600" spc="-1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600" spc="-1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 ру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 + кафе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</a:p>
          <a:p>
            <a:pPr marL="276225" indent="-276225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2014 г.: </a:t>
            </a:r>
            <a:r>
              <a:rPr lang="ru-RU" sz="1600" b="1" spc="-1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ВЫСШЕГО ОБРАЗОВАНИЯ</a:t>
            </a:r>
          </a:p>
          <a:p>
            <a:pPr marL="276225" indent="-276225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обучения: 3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ru-RU" sz="1600" spc="-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spc="-22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spc="-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2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600" spc="-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  <a:p>
            <a:pPr marL="276225" indent="-276225">
              <a:buFont typeface="Arial" panose="020B0604020202020204" pitchFamily="34" charset="0"/>
              <a:buChar char="•"/>
            </a:pPr>
            <a:r>
              <a:rPr lang="ru-RU" sz="1600" spc="-11" dirty="0">
                <a:solidFill>
                  <a:srgbClr val="0070C0"/>
                </a:solidFill>
                <a:cs typeface="Tahoma"/>
              </a:rPr>
              <a:t>Сокращение срока обучения возможно только путем перевода на «ускоренное обучение» </a:t>
            </a:r>
            <a:endParaRPr lang="ru-RU" sz="1600" dirty="0">
              <a:solidFill>
                <a:srgbClr val="0070C0"/>
              </a:solidFill>
              <a:cs typeface="Tahoma"/>
            </a:endParaRPr>
          </a:p>
          <a:p>
            <a:pPr marL="276225" marR="315825" indent="-276225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cs typeface="Tahoma"/>
              </a:rPr>
              <a:t>Освое</a:t>
            </a:r>
            <a:r>
              <a:rPr lang="ru-RU" sz="1600" spc="-11" dirty="0">
                <a:solidFill>
                  <a:srgbClr val="0070C0"/>
                </a:solidFill>
                <a:cs typeface="Tahoma"/>
              </a:rPr>
              <a:t>н</a:t>
            </a:r>
            <a:r>
              <a:rPr lang="ru-RU" sz="1600" spc="6" dirty="0">
                <a:solidFill>
                  <a:srgbClr val="0070C0"/>
                </a:solidFill>
                <a:cs typeface="Tahoma"/>
              </a:rPr>
              <a:t>и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е о</a:t>
            </a:r>
            <a:r>
              <a:rPr lang="ru-RU" sz="1600" spc="-11" dirty="0">
                <a:solidFill>
                  <a:srgbClr val="0070C0"/>
                </a:solidFill>
                <a:cs typeface="Tahoma"/>
              </a:rPr>
              <a:t>б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ра</a:t>
            </a:r>
            <a:r>
              <a:rPr lang="ru-RU" sz="1600" spc="6" dirty="0">
                <a:solidFill>
                  <a:srgbClr val="0070C0"/>
                </a:solidFill>
                <a:cs typeface="Tahoma"/>
              </a:rPr>
              <a:t>з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ователь</a:t>
            </a:r>
            <a:r>
              <a:rPr lang="ru-RU" sz="1600" spc="-11" dirty="0">
                <a:solidFill>
                  <a:srgbClr val="0070C0"/>
                </a:solidFill>
                <a:cs typeface="Tahoma"/>
              </a:rPr>
              <a:t>н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ой </a:t>
            </a:r>
            <a:r>
              <a:rPr lang="ru-RU" sz="1600" spc="6" dirty="0">
                <a:solidFill>
                  <a:srgbClr val="0070C0"/>
                </a:solidFill>
                <a:cs typeface="Tahoma"/>
              </a:rPr>
              <a:t>п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ро</a:t>
            </a:r>
            <a:r>
              <a:rPr lang="ru-RU" sz="1600" spc="-11" dirty="0">
                <a:solidFill>
                  <a:srgbClr val="0070C0"/>
                </a:solidFill>
                <a:cs typeface="Tahoma"/>
              </a:rPr>
              <a:t>г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рам</a:t>
            </a:r>
            <a:r>
              <a:rPr lang="ru-RU" sz="1600" spc="6" dirty="0">
                <a:solidFill>
                  <a:srgbClr val="0070C0"/>
                </a:solidFill>
                <a:cs typeface="Tahoma"/>
              </a:rPr>
              <a:t>м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ы</a:t>
            </a:r>
            <a:r>
              <a:rPr lang="ru-RU" sz="1600" spc="11" dirty="0">
                <a:solidFill>
                  <a:srgbClr val="0070C0"/>
                </a:solidFill>
                <a:cs typeface="Tahoma"/>
              </a:rPr>
              <a:t> 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ас</a:t>
            </a:r>
            <a:r>
              <a:rPr lang="ru-RU" sz="1600" spc="6" dirty="0">
                <a:solidFill>
                  <a:srgbClr val="0070C0"/>
                </a:solidFill>
                <a:cs typeface="Tahoma"/>
              </a:rPr>
              <a:t>пи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рантуры</a:t>
            </a:r>
            <a:r>
              <a:rPr lang="ru-RU" sz="1600" spc="-11" dirty="0">
                <a:solidFill>
                  <a:srgbClr val="0070C0"/>
                </a:solidFill>
                <a:cs typeface="Tahoma"/>
              </a:rPr>
              <a:t> 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+ </a:t>
            </a:r>
            <a:r>
              <a:rPr lang="ru-RU" sz="1600" spc="6" dirty="0">
                <a:solidFill>
                  <a:srgbClr val="0070C0"/>
                </a:solidFill>
                <a:cs typeface="Tahoma"/>
              </a:rPr>
              <a:t>п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одг</a:t>
            </a:r>
            <a:r>
              <a:rPr lang="ru-RU" sz="1600" spc="-17" dirty="0">
                <a:solidFill>
                  <a:srgbClr val="0070C0"/>
                </a:solidFill>
                <a:cs typeface="Tahoma"/>
              </a:rPr>
              <a:t>о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т</a:t>
            </a:r>
            <a:r>
              <a:rPr lang="ru-RU" sz="1600" spc="-11" dirty="0">
                <a:solidFill>
                  <a:srgbClr val="0070C0"/>
                </a:solidFill>
                <a:cs typeface="Tahoma"/>
              </a:rPr>
              <a:t>о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в</a:t>
            </a:r>
            <a:r>
              <a:rPr lang="ru-RU" sz="1600" spc="6" dirty="0">
                <a:solidFill>
                  <a:srgbClr val="0070C0"/>
                </a:solidFill>
                <a:cs typeface="Tahoma"/>
              </a:rPr>
              <a:t>к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а </a:t>
            </a:r>
            <a:r>
              <a:rPr lang="ru-RU" sz="1600" spc="6" dirty="0">
                <a:solidFill>
                  <a:srgbClr val="0070C0"/>
                </a:solidFill>
                <a:cs typeface="Tahoma"/>
              </a:rPr>
              <a:t>ди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ссертац</a:t>
            </a:r>
            <a:r>
              <a:rPr lang="ru-RU" sz="1600" spc="6" dirty="0">
                <a:solidFill>
                  <a:srgbClr val="0070C0"/>
                </a:solidFill>
                <a:cs typeface="Tahoma"/>
              </a:rPr>
              <a:t>и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и</a:t>
            </a:r>
          </a:p>
          <a:p>
            <a:pPr marL="276225" marR="275208" indent="-276225" algn="just">
              <a:buFont typeface="Arial" panose="020B0604020202020204" pitchFamily="34" charset="0"/>
              <a:buChar char="•"/>
            </a:pPr>
            <a:r>
              <a:rPr lang="ru-RU" sz="1600" spc="-11" dirty="0">
                <a:solidFill>
                  <a:srgbClr val="0070C0"/>
                </a:solidFill>
                <a:cs typeface="Tahoma"/>
              </a:rPr>
              <a:t>Ф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и</a:t>
            </a:r>
            <a:r>
              <a:rPr lang="ru-RU" sz="1600" spc="6" dirty="0">
                <a:solidFill>
                  <a:srgbClr val="0070C0"/>
                </a:solidFill>
                <a:cs typeface="Tahoma"/>
              </a:rPr>
              <a:t>к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сирова</a:t>
            </a:r>
            <a:r>
              <a:rPr lang="ru-RU" sz="1600" spc="-11" dirty="0">
                <a:solidFill>
                  <a:srgbClr val="0070C0"/>
                </a:solidFill>
                <a:cs typeface="Tahoma"/>
              </a:rPr>
              <a:t>нн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ый о</a:t>
            </a:r>
            <a:r>
              <a:rPr lang="ru-RU" sz="1600" spc="-17" dirty="0">
                <a:solidFill>
                  <a:srgbClr val="0070C0"/>
                </a:solidFill>
                <a:cs typeface="Tahoma"/>
              </a:rPr>
              <a:t>б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язате</a:t>
            </a:r>
            <a:r>
              <a:rPr lang="ru-RU" sz="1600" spc="-11" dirty="0">
                <a:solidFill>
                  <a:srgbClr val="0070C0"/>
                </a:solidFill>
                <a:cs typeface="Tahoma"/>
              </a:rPr>
              <a:t>л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ь</a:t>
            </a:r>
            <a:r>
              <a:rPr lang="ru-RU" sz="1600" spc="-11" dirty="0">
                <a:solidFill>
                  <a:srgbClr val="0070C0"/>
                </a:solidFill>
                <a:cs typeface="Tahoma"/>
              </a:rPr>
              <a:t>н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ый </a:t>
            </a:r>
            <a:r>
              <a:rPr lang="ru-RU" sz="1600" spc="-11" dirty="0">
                <a:solidFill>
                  <a:srgbClr val="0070C0"/>
                </a:solidFill>
                <a:cs typeface="Tahoma"/>
              </a:rPr>
              <a:t>н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аб</a:t>
            </a:r>
            <a:r>
              <a:rPr lang="ru-RU" sz="1600" spc="-11" dirty="0">
                <a:solidFill>
                  <a:srgbClr val="0070C0"/>
                </a:solidFill>
                <a:cs typeface="Tahoma"/>
              </a:rPr>
              <a:t>о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р</a:t>
            </a:r>
            <a:r>
              <a:rPr lang="ru-RU" sz="1600" spc="11" dirty="0">
                <a:solidFill>
                  <a:srgbClr val="0070C0"/>
                </a:solidFill>
                <a:cs typeface="Tahoma"/>
              </a:rPr>
              <a:t> 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атр</a:t>
            </a:r>
            <a:r>
              <a:rPr lang="ru-RU" sz="1600" spc="6" dirty="0">
                <a:solidFill>
                  <a:srgbClr val="0070C0"/>
                </a:solidFill>
                <a:cs typeface="Tahoma"/>
              </a:rPr>
              <a:t>и</a:t>
            </a:r>
            <a:r>
              <a:rPr lang="ru-RU" sz="1600" spc="-11" dirty="0">
                <a:solidFill>
                  <a:srgbClr val="0070C0"/>
                </a:solidFill>
                <a:cs typeface="Tahoma"/>
              </a:rPr>
              <a:t>б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утов и</a:t>
            </a:r>
            <a:r>
              <a:rPr lang="ru-RU" sz="1600" spc="6" dirty="0">
                <a:solidFill>
                  <a:srgbClr val="0070C0"/>
                </a:solidFill>
                <a:cs typeface="Tahoma"/>
              </a:rPr>
              <a:t> 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треб</a:t>
            </a:r>
            <a:r>
              <a:rPr lang="ru-RU" sz="1600" spc="-11" dirty="0">
                <a:solidFill>
                  <a:srgbClr val="0070C0"/>
                </a:solidFill>
                <a:cs typeface="Tahoma"/>
              </a:rPr>
              <a:t>о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в</a:t>
            </a:r>
            <a:r>
              <a:rPr lang="ru-RU" sz="1600" spc="6" dirty="0">
                <a:solidFill>
                  <a:srgbClr val="0070C0"/>
                </a:solidFill>
                <a:cs typeface="Tahoma"/>
              </a:rPr>
              <a:t>а</a:t>
            </a:r>
            <a:r>
              <a:rPr lang="ru-RU" sz="1600" spc="-11" dirty="0">
                <a:solidFill>
                  <a:srgbClr val="0070C0"/>
                </a:solidFill>
                <a:cs typeface="Tahoma"/>
              </a:rPr>
              <a:t>н</a:t>
            </a:r>
            <a:r>
              <a:rPr lang="ru-RU" sz="1600" spc="6" dirty="0">
                <a:solidFill>
                  <a:srgbClr val="0070C0"/>
                </a:solidFill>
                <a:cs typeface="Tahoma"/>
              </a:rPr>
              <a:t>и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й </a:t>
            </a:r>
            <a:r>
              <a:rPr lang="ru-RU" sz="1600" spc="6" dirty="0">
                <a:solidFill>
                  <a:srgbClr val="0070C0"/>
                </a:solidFill>
                <a:cs typeface="Tahoma"/>
              </a:rPr>
              <a:t>п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ро</a:t>
            </a:r>
            <a:r>
              <a:rPr lang="ru-RU" sz="1600" spc="-11" dirty="0">
                <a:solidFill>
                  <a:srgbClr val="0070C0"/>
                </a:solidFill>
                <a:cs typeface="Tahoma"/>
              </a:rPr>
              <a:t>г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рам</a:t>
            </a:r>
            <a:r>
              <a:rPr lang="ru-RU" sz="1600" spc="6" dirty="0">
                <a:solidFill>
                  <a:srgbClr val="0070C0"/>
                </a:solidFill>
                <a:cs typeface="Tahoma"/>
              </a:rPr>
              <a:t>м</a:t>
            </a:r>
            <a:r>
              <a:rPr lang="ru-RU" sz="1600" dirty="0">
                <a:solidFill>
                  <a:srgbClr val="0070C0"/>
                </a:solidFill>
                <a:cs typeface="Tahoma"/>
              </a:rPr>
              <a:t>ы</a:t>
            </a:r>
          </a:p>
          <a:p>
            <a:pPr marL="276225" indent="-276225" algn="just">
              <a:buFont typeface="Arial" panose="020B0604020202020204" pitchFamily="34" charset="0"/>
              <a:buChar char="•"/>
            </a:pP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ормат подготовки: асп</a:t>
            </a:r>
            <a:r>
              <a:rPr lang="ru-RU" sz="1600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рант</a:t>
            </a:r>
            <a:r>
              <a:rPr lang="ru-RU" sz="1600" spc="-1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+ академическое управление + административное управление</a:t>
            </a:r>
          </a:p>
          <a:p>
            <a:pPr marL="276225" indent="-276225" algn="just">
              <a:buFont typeface="Arial" panose="020B0604020202020204" pitchFamily="34" charset="0"/>
              <a:buChar char="•"/>
            </a:pPr>
            <a:endParaRPr lang="ru-RU" sz="1600" spc="-1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="1" spc="-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</a:t>
            </a:r>
            <a:r>
              <a:rPr lang="ru-RU" sz="1600" b="1" spc="-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ление</a:t>
            </a:r>
            <a:r>
              <a:rPr lang="ru-RU" sz="1600" b="1" spc="-1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b="1" spc="-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</a:t>
            </a:r>
            <a:r>
              <a:rPr lang="ru-RU" sz="1600" b="1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амм асп</a:t>
            </a:r>
            <a:r>
              <a:rPr lang="ru-RU" sz="1600" b="1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анту</a:t>
            </a:r>
            <a:r>
              <a:rPr lang="ru-RU" sz="1600" b="1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600" b="1" spc="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b="1" spc="-2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</a:t>
            </a:r>
            <a:r>
              <a:rPr lang="ru-RU" sz="1600" b="1" spc="-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b="1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</a:t>
            </a:r>
            <a:r>
              <a:rPr lang="ru-RU" sz="1600" b="1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</a:t>
            </a:r>
            <a:r>
              <a:rPr lang="ru-RU" sz="1600" b="1" spc="-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b="1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</a:t>
            </a:r>
            <a:r>
              <a:rPr lang="ru-RU" sz="1600" b="1" spc="-22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ения</a:t>
            </a:r>
            <a:r>
              <a:rPr lang="ru-RU" sz="1600" b="1" spc="-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ученых </a:t>
            </a:r>
            <a:r>
              <a:rPr lang="ru-RU" sz="1600" b="1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b="1" spc="-22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</a:t>
            </a:r>
            <a:r>
              <a:rPr lang="ru-RU" sz="1600" b="1" spc="-1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BEBF8FB-8010-491F-91B2-372AEA7D393E}"/>
              </a:ext>
            </a:extLst>
          </p:cNvPr>
          <p:cNvSpPr/>
          <p:nvPr/>
        </p:nvSpPr>
        <p:spPr>
          <a:xfrm>
            <a:off x="788261" y="1828799"/>
            <a:ext cx="216385" cy="21638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6303B13-134A-40EF-B1CF-BFD4C2675354}"/>
              </a:ext>
            </a:extLst>
          </p:cNvPr>
          <p:cNvCxnSpPr/>
          <p:nvPr/>
        </p:nvCxnSpPr>
        <p:spPr>
          <a:xfrm>
            <a:off x="896453" y="2142907"/>
            <a:ext cx="0" cy="13192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99A4AB6F-4C12-4CE9-94D8-842E79572E66}"/>
              </a:ext>
            </a:extLst>
          </p:cNvPr>
          <p:cNvSpPr/>
          <p:nvPr/>
        </p:nvSpPr>
        <p:spPr>
          <a:xfrm>
            <a:off x="788261" y="3531959"/>
            <a:ext cx="216385" cy="21638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DBB8F72-EEF1-4657-96D2-3AA14BF3AD7B}"/>
              </a:ext>
            </a:extLst>
          </p:cNvPr>
          <p:cNvCxnSpPr/>
          <p:nvPr/>
        </p:nvCxnSpPr>
        <p:spPr>
          <a:xfrm>
            <a:off x="896453" y="3872036"/>
            <a:ext cx="0" cy="17559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668C9FEF-A1D3-4F1F-8CDB-857E2378BEAA}"/>
              </a:ext>
            </a:extLst>
          </p:cNvPr>
          <p:cNvSpPr/>
          <p:nvPr/>
        </p:nvSpPr>
        <p:spPr>
          <a:xfrm>
            <a:off x="791255" y="5723729"/>
            <a:ext cx="216385" cy="21638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4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Дата 2">
            <a:extLst>
              <a:ext uri="{FF2B5EF4-FFF2-40B4-BE49-F238E27FC236}">
                <a16:creationId xmlns:a16="http://schemas.microsoft.com/office/drawing/2014/main" id="{C46CE758-C0F6-422B-842B-95CB927F42B9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4C4C4C"/>
                </a:solidFill>
                <a:latin typeface="Arial" panose="020B0604020202020204" pitchFamily="34" charset="0"/>
              </a:rPr>
              <a:t>НИТУ «МИСиС» / 2019</a:t>
            </a:r>
          </a:p>
        </p:txBody>
      </p:sp>
      <p:sp>
        <p:nvSpPr>
          <p:cNvPr id="35843" name="Номер слайда 3">
            <a:extLst>
              <a:ext uri="{FF2B5EF4-FFF2-40B4-BE49-F238E27FC236}">
                <a16:creationId xmlns:a16="http://schemas.microsoft.com/office/drawing/2014/main" id="{E2E69FA6-8237-4707-9E43-FAA0C00CCD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DC99E2-28FB-48FF-BA45-3287399D5A77}" type="slidenum">
              <a:rPr lang="ru-RU" altLang="ru-RU">
                <a:solidFill>
                  <a:srgbClr val="4C4C4C"/>
                </a:solidFill>
                <a:latin typeface="Arial" panose="020B0604020202020204" pitchFamily="34" charset="0"/>
              </a:rPr>
              <a:pPr/>
              <a:t>4</a:t>
            </a:fld>
            <a:endParaRPr lang="ru-RU" altLang="ru-RU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74769CE2-85C8-473A-9C98-3E2B60502E71}"/>
              </a:ext>
            </a:extLst>
          </p:cNvPr>
          <p:cNvSpPr txBox="1">
            <a:spLocks/>
          </p:cNvSpPr>
          <p:nvPr/>
        </p:nvSpPr>
        <p:spPr>
          <a:xfrm>
            <a:off x="1112838" y="847382"/>
            <a:ext cx="846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21437" rtl="0" eaLnBrk="1" latinLnBrk="0" hangingPunct="1">
              <a:lnSpc>
                <a:spcPts val="288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Политика НИТУ «МИСиС» в реализации программ подготовки научно-педагогических кадров в аспирантуре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7D982C-A0B8-4C7A-856B-8DEC60609AE6}"/>
              </a:ext>
            </a:extLst>
          </p:cNvPr>
          <p:cNvSpPr/>
          <p:nvPr/>
        </p:nvSpPr>
        <p:spPr>
          <a:xfrm>
            <a:off x="1112839" y="1747382"/>
            <a:ext cx="84599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Обязательное участие аспиранта в научных проектах (желательно еще до поступления на программу аспирантуры).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На весь период обучения в аспирантуре молодой ученый трудоустроен в научных проектах.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Руководитель аспиранта должен иметь актуальную научную тематику, подтвержденную заказом на исследования с финансовой поддержкой.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Прием в аспирантуру осуществляется в передовую исследовательскую инфраструктуру и к ведущим ученым мирового уровня.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Требования к подготовке диссертационных работ аспирантов выше аналогичных требований ВАК, установленные в рамках самостоятельного права присуждения ученых степеней (объединённый диссертационный совет).</a:t>
            </a:r>
          </a:p>
        </p:txBody>
      </p:sp>
    </p:spTree>
    <p:extLst>
      <p:ext uri="{BB962C8B-B14F-4D97-AF65-F5344CB8AC3E}">
        <p14:creationId xmlns:p14="http://schemas.microsoft.com/office/powerpoint/2010/main" val="108062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10A0C265-47DF-4731-A6DB-04C0E43A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38" y="847382"/>
            <a:ext cx="8460000" cy="900000"/>
          </a:xfrm>
        </p:spPr>
        <p:txBody>
          <a:bodyPr/>
          <a:lstStyle/>
          <a:p>
            <a:r>
              <a:rPr lang="ru-RU" dirty="0"/>
              <a:t>Определение тематики диссертационных исследований для аспирантов в соответствии с приоритетами НТР РФ</a:t>
            </a:r>
          </a:p>
        </p:txBody>
      </p:sp>
      <p:sp>
        <p:nvSpPr>
          <p:cNvPr id="35842" name="Дата 2">
            <a:extLst>
              <a:ext uri="{FF2B5EF4-FFF2-40B4-BE49-F238E27FC236}">
                <a16:creationId xmlns:a16="http://schemas.microsoft.com/office/drawing/2014/main" id="{C46CE758-C0F6-422B-842B-95CB927F42B9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4C4C4C"/>
                </a:solidFill>
                <a:latin typeface="Arial" panose="020B0604020202020204" pitchFamily="34" charset="0"/>
              </a:rPr>
              <a:t>НИТУ «МИСиС» / 2019</a:t>
            </a:r>
          </a:p>
        </p:txBody>
      </p:sp>
      <p:sp>
        <p:nvSpPr>
          <p:cNvPr id="35843" name="Номер слайда 3">
            <a:extLst>
              <a:ext uri="{FF2B5EF4-FFF2-40B4-BE49-F238E27FC236}">
                <a16:creationId xmlns:a16="http://schemas.microsoft.com/office/drawing/2014/main" id="{E2E69FA6-8237-4707-9E43-FAA0C00CCD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DC99E2-28FB-48FF-BA45-3287399D5A77}" type="slidenum">
              <a:rPr lang="ru-RU" altLang="ru-RU">
                <a:solidFill>
                  <a:srgbClr val="4C4C4C"/>
                </a:solidFill>
                <a:latin typeface="Arial" panose="020B0604020202020204" pitchFamily="34" charset="0"/>
              </a:rPr>
              <a:pPr/>
              <a:t>5</a:t>
            </a:fld>
            <a:endParaRPr lang="ru-RU" altLang="ru-RU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C28237-DB4D-47F9-8082-E3553F70C5ED}"/>
              </a:ext>
            </a:extLst>
          </p:cNvPr>
          <p:cNvSpPr/>
          <p:nvPr/>
        </p:nvSpPr>
        <p:spPr>
          <a:xfrm>
            <a:off x="1112838" y="1747382"/>
            <a:ext cx="846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В формировании направлений тематик будущих аспирантских работ принимает участие Международный научный совет (независимый институт международных ученых - экспертов), в рамках сформированных Советом пяти САЕ НИТУ «МИСиС».</a:t>
            </a:r>
          </a:p>
        </p:txBody>
      </p:sp>
      <p:pic>
        <p:nvPicPr>
          <p:cNvPr id="10" name="Рисунок 9" descr="Изображение выглядит как текст, карта&#10;&#10;Описание создано автоматически">
            <a:extLst>
              <a:ext uri="{FF2B5EF4-FFF2-40B4-BE49-F238E27FC236}">
                <a16:creationId xmlns:a16="http://schemas.microsoft.com/office/drawing/2014/main" id="{A4EE0795-C278-4C04-B3EC-EEBE7568D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287" y="2498399"/>
            <a:ext cx="6141551" cy="421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Дата 2">
            <a:extLst>
              <a:ext uri="{FF2B5EF4-FFF2-40B4-BE49-F238E27FC236}">
                <a16:creationId xmlns:a16="http://schemas.microsoft.com/office/drawing/2014/main" id="{C46CE758-C0F6-422B-842B-95CB927F42B9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4C4C4C"/>
                </a:solidFill>
                <a:latin typeface="Arial" panose="020B0604020202020204" pitchFamily="34" charset="0"/>
              </a:rPr>
              <a:t>НИТУ «МИСиС» / 2019</a:t>
            </a:r>
          </a:p>
        </p:txBody>
      </p:sp>
      <p:sp>
        <p:nvSpPr>
          <p:cNvPr id="35843" name="Номер слайда 3">
            <a:extLst>
              <a:ext uri="{FF2B5EF4-FFF2-40B4-BE49-F238E27FC236}">
                <a16:creationId xmlns:a16="http://schemas.microsoft.com/office/drawing/2014/main" id="{E2E69FA6-8237-4707-9E43-FAA0C00CCD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DC99E2-28FB-48FF-BA45-3287399D5A77}" type="slidenum">
              <a:rPr lang="ru-RU" altLang="ru-RU">
                <a:solidFill>
                  <a:srgbClr val="4C4C4C"/>
                </a:solidFill>
                <a:latin typeface="Arial" panose="020B0604020202020204" pitchFamily="34" charset="0"/>
              </a:rPr>
              <a:pPr/>
              <a:t>6</a:t>
            </a:fld>
            <a:endParaRPr lang="ru-RU" altLang="ru-RU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74769CE2-85C8-473A-9C98-3E2B60502E71}"/>
              </a:ext>
            </a:extLst>
          </p:cNvPr>
          <p:cNvSpPr txBox="1">
            <a:spLocks/>
          </p:cNvSpPr>
          <p:nvPr/>
        </p:nvSpPr>
        <p:spPr>
          <a:xfrm>
            <a:off x="1112838" y="847382"/>
            <a:ext cx="846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21437" rtl="0" eaLnBrk="1" latinLnBrk="0" hangingPunct="1">
              <a:lnSpc>
                <a:spcPts val="288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Прием осуществляется в передовую исследовательскую инфраструктуру и к ведущим ученым мирового уровня</a:t>
            </a:r>
          </a:p>
        </p:txBody>
      </p:sp>
      <p:sp>
        <p:nvSpPr>
          <p:cNvPr id="8" name="Text Box 46">
            <a:extLst>
              <a:ext uri="{FF2B5EF4-FFF2-40B4-BE49-F238E27FC236}">
                <a16:creationId xmlns:a16="http://schemas.microsoft.com/office/drawing/2014/main" id="{BD37074E-BDFB-49F3-94A9-CD71C0923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38" y="1747382"/>
            <a:ext cx="84600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chemeClr val="tx2"/>
                </a:solidFill>
              </a:rPr>
              <a:t>Поступающий в аспирантуру имеет возможность присоединиться к исследованием в более чем в 30 современных лабораториях и 3 инжиниринговых центрах мирового уровня. </a:t>
            </a:r>
          </a:p>
          <a:p>
            <a:r>
              <a:rPr lang="ru-RU" altLang="ru-RU" sz="1400" b="1" dirty="0">
                <a:solidFill>
                  <a:schemeClr val="tx2"/>
                </a:solidFill>
              </a:rPr>
              <a:t>В университете ежегодно открываются научно-исследовательские лаборатории с современным исследовательским оборудованием.</a:t>
            </a:r>
          </a:p>
        </p:txBody>
      </p:sp>
      <p:pic>
        <p:nvPicPr>
          <p:cNvPr id="20" name="Picture 4" descr="C:\Users\User\Desktop\Хазанов.jpg">
            <a:extLst>
              <a:ext uri="{FF2B5EF4-FFF2-40B4-BE49-F238E27FC236}">
                <a16:creationId xmlns:a16="http://schemas.microsoft.com/office/drawing/2014/main" id="{BC1E22B0-79FA-4116-B757-78EF43637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2722227"/>
            <a:ext cx="610056" cy="87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46">
            <a:extLst>
              <a:ext uri="{FF2B5EF4-FFF2-40B4-BE49-F238E27FC236}">
                <a16:creationId xmlns:a16="http://schemas.microsoft.com/office/drawing/2014/main" id="{D0360CCF-CB6E-4EB3-B8E0-48112609B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895" y="2730970"/>
            <a:ext cx="216466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000" dirty="0">
                <a:solidFill>
                  <a:schemeClr val="tx2"/>
                </a:solidFill>
              </a:rPr>
              <a:t>Лаборатория «Акустооптическая и лазерная аппаратура» </a:t>
            </a:r>
          </a:p>
          <a:p>
            <a:r>
              <a:rPr lang="ru-RU" altLang="ru-RU" sz="1000" b="1" dirty="0">
                <a:solidFill>
                  <a:schemeClr val="tx2"/>
                </a:solidFill>
              </a:rPr>
              <a:t>Ефим Аркадьевич Хазанов</a:t>
            </a:r>
          </a:p>
          <a:p>
            <a:r>
              <a:rPr lang="ru-RU" altLang="ru-RU" sz="1000" dirty="0">
                <a:solidFill>
                  <a:schemeClr val="tx2"/>
                </a:solidFill>
              </a:rPr>
              <a:t>H-</a:t>
            </a:r>
            <a:r>
              <a:rPr lang="ru-RU" altLang="ru-RU" sz="1000" dirty="0" err="1">
                <a:solidFill>
                  <a:schemeClr val="tx2"/>
                </a:solidFill>
              </a:rPr>
              <a:t>index</a:t>
            </a:r>
            <a:r>
              <a:rPr lang="ru-RU" altLang="ru-RU" sz="1000" dirty="0">
                <a:solidFill>
                  <a:schemeClr val="tx2"/>
                </a:solidFill>
              </a:rPr>
              <a:t>= 51 </a:t>
            </a:r>
            <a:r>
              <a:rPr lang="ru-RU" altLang="ru-RU" sz="1000" dirty="0" err="1">
                <a:solidFill>
                  <a:schemeClr val="tx2"/>
                </a:solidFill>
              </a:rPr>
              <a:t>Сitations</a:t>
            </a:r>
            <a:r>
              <a:rPr lang="ru-RU" altLang="ru-RU" sz="1000" dirty="0">
                <a:solidFill>
                  <a:schemeClr val="tx2"/>
                </a:solidFill>
              </a:rPr>
              <a:t> = 15 226</a:t>
            </a:r>
          </a:p>
          <a:p>
            <a:r>
              <a:rPr lang="ru-RU" altLang="ru-RU" sz="1000" b="1" dirty="0">
                <a:solidFill>
                  <a:schemeClr val="tx2"/>
                </a:solidFill>
              </a:rPr>
              <a:t>Количество аспирантов – 6.</a:t>
            </a:r>
          </a:p>
        </p:txBody>
      </p:sp>
      <p:pic>
        <p:nvPicPr>
          <p:cNvPr id="26" name="Picture 2" descr="C:\Users\User\Desktop\1.jpg">
            <a:extLst>
              <a:ext uri="{FF2B5EF4-FFF2-40B4-BE49-F238E27FC236}">
                <a16:creationId xmlns:a16="http://schemas.microsoft.com/office/drawing/2014/main" id="{74276EDE-5603-46DD-BC7D-54B4DD5F7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45" y="3696511"/>
            <a:ext cx="610957" cy="8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46">
            <a:extLst>
              <a:ext uri="{FF2B5EF4-FFF2-40B4-BE49-F238E27FC236}">
                <a16:creationId xmlns:a16="http://schemas.microsoft.com/office/drawing/2014/main" id="{6E510C01-11DB-46CC-B925-E51630944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895" y="3696511"/>
            <a:ext cx="246743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000" dirty="0">
                <a:solidFill>
                  <a:schemeClr val="tx2"/>
                </a:solidFill>
              </a:rPr>
              <a:t>Лаборатория разделения и концентрирования материалов </a:t>
            </a:r>
          </a:p>
          <a:p>
            <a:r>
              <a:rPr lang="ru-RU" altLang="ru-RU" sz="1000" b="1" dirty="0">
                <a:solidFill>
                  <a:schemeClr val="tx2"/>
                </a:solidFill>
              </a:rPr>
              <a:t>Петр Сергеевич Федотов</a:t>
            </a:r>
          </a:p>
          <a:p>
            <a:r>
              <a:rPr lang="ru-RU" altLang="ru-RU" sz="1000" dirty="0">
                <a:solidFill>
                  <a:schemeClr val="tx2"/>
                </a:solidFill>
              </a:rPr>
              <a:t>H-</a:t>
            </a:r>
            <a:r>
              <a:rPr lang="ru-RU" altLang="ru-RU" sz="1000" dirty="0" err="1">
                <a:solidFill>
                  <a:schemeClr val="tx2"/>
                </a:solidFill>
              </a:rPr>
              <a:t>index</a:t>
            </a:r>
            <a:r>
              <a:rPr lang="ru-RU" altLang="ru-RU" sz="1000" dirty="0">
                <a:solidFill>
                  <a:schemeClr val="tx2"/>
                </a:solidFill>
              </a:rPr>
              <a:t>= 14 </a:t>
            </a:r>
            <a:r>
              <a:rPr lang="ru-RU" altLang="ru-RU" sz="1000" dirty="0" err="1">
                <a:solidFill>
                  <a:schemeClr val="tx2"/>
                </a:solidFill>
              </a:rPr>
              <a:t>Сitations</a:t>
            </a:r>
            <a:r>
              <a:rPr lang="ru-RU" altLang="ru-RU" sz="1000" dirty="0">
                <a:solidFill>
                  <a:schemeClr val="tx2"/>
                </a:solidFill>
              </a:rPr>
              <a:t> = 619</a:t>
            </a:r>
          </a:p>
          <a:p>
            <a:r>
              <a:rPr lang="ru-RU" altLang="ru-RU" sz="1000" b="1" dirty="0">
                <a:solidFill>
                  <a:schemeClr val="tx2"/>
                </a:solidFill>
              </a:rPr>
              <a:t>Количество аспирантов – 4.</a:t>
            </a:r>
          </a:p>
        </p:txBody>
      </p:sp>
      <p:pic>
        <p:nvPicPr>
          <p:cNvPr id="30" name="Picture 2" descr="C:\Users\User\Desktop\абакумов.png">
            <a:extLst>
              <a:ext uri="{FF2B5EF4-FFF2-40B4-BE49-F238E27FC236}">
                <a16:creationId xmlns:a16="http://schemas.microsoft.com/office/drawing/2014/main" id="{4CFA09F5-FA90-4585-B11B-829DFD67F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r="9355"/>
          <a:stretch/>
        </p:blipFill>
        <p:spPr bwMode="auto">
          <a:xfrm>
            <a:off x="6787923" y="4196898"/>
            <a:ext cx="610956" cy="87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46">
            <a:extLst>
              <a:ext uri="{FF2B5EF4-FFF2-40B4-BE49-F238E27FC236}">
                <a16:creationId xmlns:a16="http://schemas.microsoft.com/office/drawing/2014/main" id="{8030094D-3E7C-416A-AA81-74B9D4907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461" y="4190787"/>
            <a:ext cx="208933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000" dirty="0">
                <a:solidFill>
                  <a:schemeClr val="tx2"/>
                </a:solidFill>
              </a:rPr>
              <a:t>Лаборатория «Биомедицинские наноматериалы»</a:t>
            </a:r>
          </a:p>
          <a:p>
            <a:r>
              <a:rPr lang="ru-RU" altLang="ru-RU" sz="1000" b="1" dirty="0">
                <a:solidFill>
                  <a:schemeClr val="tx2"/>
                </a:solidFill>
              </a:rPr>
              <a:t>Максим Артемович Абакумов</a:t>
            </a:r>
          </a:p>
          <a:p>
            <a:r>
              <a:rPr lang="ru-RU" altLang="ru-RU" sz="1000" dirty="0">
                <a:solidFill>
                  <a:schemeClr val="tx2"/>
                </a:solidFill>
              </a:rPr>
              <a:t>H-</a:t>
            </a:r>
            <a:r>
              <a:rPr lang="ru-RU" altLang="ru-RU" sz="1000" dirty="0" err="1">
                <a:solidFill>
                  <a:schemeClr val="tx2"/>
                </a:solidFill>
              </a:rPr>
              <a:t>index</a:t>
            </a:r>
            <a:r>
              <a:rPr lang="ru-RU" altLang="ru-RU" sz="1000" dirty="0">
                <a:solidFill>
                  <a:schemeClr val="tx2"/>
                </a:solidFill>
              </a:rPr>
              <a:t>= 6 </a:t>
            </a:r>
            <a:r>
              <a:rPr lang="ru-RU" altLang="ru-RU" sz="1000" dirty="0" err="1">
                <a:solidFill>
                  <a:schemeClr val="tx2"/>
                </a:solidFill>
              </a:rPr>
              <a:t>Сitations</a:t>
            </a:r>
            <a:r>
              <a:rPr lang="ru-RU" altLang="ru-RU" sz="1000" dirty="0">
                <a:solidFill>
                  <a:schemeClr val="tx2"/>
                </a:solidFill>
              </a:rPr>
              <a:t> = 102</a:t>
            </a:r>
          </a:p>
          <a:p>
            <a:r>
              <a:rPr lang="ru-RU" altLang="ru-RU" sz="1000" b="1" dirty="0">
                <a:solidFill>
                  <a:schemeClr val="tx2"/>
                </a:solidFill>
              </a:rPr>
              <a:t>Количество аспирантов – 7.</a:t>
            </a:r>
          </a:p>
        </p:txBody>
      </p:sp>
      <p:pic>
        <p:nvPicPr>
          <p:cNvPr id="32" name="Picture 5" descr="C:\Users\111\Documents\ТОП5-100\ПРЕЗЕНТАЦИИ\Презентация на ректорат 12.03.2018\Фотографии лабораторий\Лаборатория Перспективные энергоэффективные материалы Иноуэ\29230444771_7945d65516_k.jpg">
            <a:extLst>
              <a:ext uri="{FF2B5EF4-FFF2-40B4-BE49-F238E27FC236}">
                <a16:creationId xmlns:a16="http://schemas.microsoft.com/office/drawing/2014/main" id="{D8CD7C91-1467-467A-BEFB-8AE3BC751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7" t="16289" r="23367" b="7951"/>
          <a:stretch/>
        </p:blipFill>
        <p:spPr bwMode="auto">
          <a:xfrm>
            <a:off x="1111946" y="4670796"/>
            <a:ext cx="610056" cy="8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46">
            <a:extLst>
              <a:ext uri="{FF2B5EF4-FFF2-40B4-BE49-F238E27FC236}">
                <a16:creationId xmlns:a16="http://schemas.microsoft.com/office/drawing/2014/main" id="{C2E1B048-4878-4832-9808-B1C9E412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581" y="4669050"/>
            <a:ext cx="217810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000" dirty="0">
                <a:solidFill>
                  <a:schemeClr val="tx2"/>
                </a:solidFill>
              </a:rPr>
              <a:t>Лаборатория Перспективные энергоэффективные материалы</a:t>
            </a:r>
          </a:p>
          <a:p>
            <a:r>
              <a:rPr lang="ru-RU" altLang="ru-RU" sz="1000" b="1" dirty="0" err="1">
                <a:solidFill>
                  <a:schemeClr val="tx2"/>
                </a:solidFill>
              </a:rPr>
              <a:t>Акихиса</a:t>
            </a:r>
            <a:r>
              <a:rPr lang="ru-RU" altLang="ru-RU" sz="1000" b="1" dirty="0">
                <a:solidFill>
                  <a:schemeClr val="tx2"/>
                </a:solidFill>
              </a:rPr>
              <a:t> </a:t>
            </a:r>
            <a:r>
              <a:rPr lang="ru-RU" altLang="ru-RU" sz="1000" b="1" dirty="0" err="1">
                <a:solidFill>
                  <a:schemeClr val="tx2"/>
                </a:solidFill>
              </a:rPr>
              <a:t>Иноуэ</a:t>
            </a:r>
            <a:endParaRPr lang="ru-RU" altLang="ru-RU" sz="1000" b="1" dirty="0">
              <a:solidFill>
                <a:schemeClr val="tx2"/>
              </a:solidFill>
            </a:endParaRPr>
          </a:p>
          <a:p>
            <a:r>
              <a:rPr lang="ru-RU" altLang="ru-RU" sz="1000" dirty="0">
                <a:solidFill>
                  <a:schemeClr val="tx2"/>
                </a:solidFill>
              </a:rPr>
              <a:t>H-</a:t>
            </a:r>
            <a:r>
              <a:rPr lang="ru-RU" altLang="ru-RU" sz="1000" dirty="0" err="1">
                <a:solidFill>
                  <a:schemeClr val="tx2"/>
                </a:solidFill>
              </a:rPr>
              <a:t>index</a:t>
            </a:r>
            <a:r>
              <a:rPr lang="ru-RU" altLang="ru-RU" sz="1000" dirty="0">
                <a:solidFill>
                  <a:schemeClr val="tx2"/>
                </a:solidFill>
              </a:rPr>
              <a:t>=119 </a:t>
            </a:r>
            <a:r>
              <a:rPr lang="ru-RU" altLang="ru-RU" sz="1000" dirty="0" err="1">
                <a:solidFill>
                  <a:schemeClr val="tx2"/>
                </a:solidFill>
              </a:rPr>
              <a:t>Сitations</a:t>
            </a:r>
            <a:r>
              <a:rPr lang="ru-RU" altLang="ru-RU" sz="1000" dirty="0">
                <a:solidFill>
                  <a:schemeClr val="tx2"/>
                </a:solidFill>
              </a:rPr>
              <a:t>= 72 459</a:t>
            </a:r>
          </a:p>
          <a:p>
            <a:r>
              <a:rPr lang="ru-RU" altLang="ru-RU" sz="1000" b="1" dirty="0">
                <a:solidFill>
                  <a:schemeClr val="tx2"/>
                </a:solidFill>
              </a:rPr>
              <a:t>Количество аспирантов – 6.</a:t>
            </a:r>
          </a:p>
        </p:txBody>
      </p:sp>
      <p:pic>
        <p:nvPicPr>
          <p:cNvPr id="34" name="Рисунок 9">
            <a:extLst>
              <a:ext uri="{FF2B5EF4-FFF2-40B4-BE49-F238E27FC236}">
                <a16:creationId xmlns:a16="http://schemas.microsoft.com/office/drawing/2014/main" id="{1E74D3B0-4BE3-4BFC-B1ED-4E8EC8433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t="5705" r="11765" b="9167"/>
          <a:stretch/>
        </p:blipFill>
        <p:spPr bwMode="auto">
          <a:xfrm>
            <a:off x="4012222" y="2726005"/>
            <a:ext cx="605354" cy="87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46">
            <a:extLst>
              <a:ext uri="{FF2B5EF4-FFF2-40B4-BE49-F238E27FC236}">
                <a16:creationId xmlns:a16="http://schemas.microsoft.com/office/drawing/2014/main" id="{22C3BE1A-FDEC-4DA8-8772-0955A6028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179" y="4209686"/>
            <a:ext cx="216466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000" dirty="0">
                <a:solidFill>
                  <a:schemeClr val="tx2"/>
                </a:solidFill>
              </a:rPr>
              <a:t>Лаборатория «</a:t>
            </a:r>
            <a:r>
              <a:rPr lang="ru-RU" altLang="ru-RU" sz="1000" dirty="0" err="1">
                <a:solidFill>
                  <a:schemeClr val="tx2"/>
                </a:solidFill>
              </a:rPr>
              <a:t>Нанохимии</a:t>
            </a:r>
            <a:r>
              <a:rPr lang="ru-RU" altLang="ru-RU" sz="1000" dirty="0">
                <a:solidFill>
                  <a:schemeClr val="tx2"/>
                </a:solidFill>
              </a:rPr>
              <a:t> и экологии»</a:t>
            </a:r>
          </a:p>
          <a:p>
            <a:r>
              <a:rPr lang="ru-RU" altLang="ru-RU" sz="1000" b="1" dirty="0">
                <a:solidFill>
                  <a:schemeClr val="tx2"/>
                </a:solidFill>
              </a:rPr>
              <a:t>Леонид Модестович Кустов</a:t>
            </a:r>
          </a:p>
          <a:p>
            <a:r>
              <a:rPr lang="ru-RU" altLang="ru-RU" sz="1000" dirty="0">
                <a:solidFill>
                  <a:schemeClr val="tx2"/>
                </a:solidFill>
              </a:rPr>
              <a:t>H-</a:t>
            </a:r>
            <a:r>
              <a:rPr lang="ru-RU" altLang="ru-RU" sz="1000" dirty="0" err="1">
                <a:solidFill>
                  <a:schemeClr val="tx2"/>
                </a:solidFill>
              </a:rPr>
              <a:t>index</a:t>
            </a:r>
            <a:r>
              <a:rPr lang="ru-RU" altLang="ru-RU" sz="1000" dirty="0">
                <a:solidFill>
                  <a:schemeClr val="tx2"/>
                </a:solidFill>
              </a:rPr>
              <a:t>= 36 </a:t>
            </a:r>
            <a:r>
              <a:rPr lang="ru-RU" altLang="ru-RU" sz="1000" dirty="0" err="1">
                <a:solidFill>
                  <a:schemeClr val="tx2"/>
                </a:solidFill>
              </a:rPr>
              <a:t>Сitations</a:t>
            </a:r>
            <a:r>
              <a:rPr lang="ru-RU" altLang="ru-RU" sz="1000" dirty="0">
                <a:solidFill>
                  <a:schemeClr val="tx2"/>
                </a:solidFill>
              </a:rPr>
              <a:t>= 5 199</a:t>
            </a:r>
          </a:p>
          <a:p>
            <a:r>
              <a:rPr lang="ru-RU" altLang="ru-RU" sz="1000" b="1" dirty="0">
                <a:solidFill>
                  <a:schemeClr val="tx2"/>
                </a:solidFill>
              </a:rPr>
              <a:t>Количество аспирантов – 3.</a:t>
            </a:r>
          </a:p>
        </p:txBody>
      </p:sp>
      <p:sp>
        <p:nvSpPr>
          <p:cNvPr id="36" name="Text Box 46">
            <a:extLst>
              <a:ext uri="{FF2B5EF4-FFF2-40B4-BE49-F238E27FC236}">
                <a16:creationId xmlns:a16="http://schemas.microsoft.com/office/drawing/2014/main" id="{26DA3FF9-2A09-44E4-9D91-37D9520A1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925" y="2739715"/>
            <a:ext cx="216466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000" dirty="0">
                <a:solidFill>
                  <a:schemeClr val="tx2"/>
                </a:solidFill>
              </a:rPr>
              <a:t>Лаборатория лазерно-ультразвуковых методов </a:t>
            </a:r>
            <a:r>
              <a:rPr lang="ru-RU" altLang="ru-RU" sz="1000" dirty="0" err="1">
                <a:solidFill>
                  <a:schemeClr val="tx2"/>
                </a:solidFill>
              </a:rPr>
              <a:t>интроскопических</a:t>
            </a:r>
            <a:r>
              <a:rPr lang="ru-RU" altLang="ru-RU" sz="1000" dirty="0">
                <a:solidFill>
                  <a:schemeClr val="tx2"/>
                </a:solidFill>
              </a:rPr>
              <a:t> исследований</a:t>
            </a:r>
          </a:p>
          <a:p>
            <a:r>
              <a:rPr lang="ru-RU" altLang="ru-RU" sz="1000" b="1" dirty="0">
                <a:solidFill>
                  <a:schemeClr val="tx2"/>
                </a:solidFill>
              </a:rPr>
              <a:t>Александр Алексеевич </a:t>
            </a:r>
            <a:r>
              <a:rPr lang="ru-RU" altLang="ru-RU" sz="1000" b="1" dirty="0" err="1">
                <a:solidFill>
                  <a:schemeClr val="tx2"/>
                </a:solidFill>
              </a:rPr>
              <a:t>Карабутов</a:t>
            </a:r>
            <a:endParaRPr lang="ru-RU" altLang="ru-RU" sz="1000" b="1" dirty="0">
              <a:solidFill>
                <a:schemeClr val="tx2"/>
              </a:solidFill>
            </a:endParaRPr>
          </a:p>
          <a:p>
            <a:r>
              <a:rPr lang="ru-RU" altLang="ru-RU" sz="1000" dirty="0">
                <a:solidFill>
                  <a:schemeClr val="tx2"/>
                </a:solidFill>
              </a:rPr>
              <a:t>H-</a:t>
            </a:r>
            <a:r>
              <a:rPr lang="ru-RU" altLang="ru-RU" sz="1000" dirty="0" err="1">
                <a:solidFill>
                  <a:schemeClr val="tx2"/>
                </a:solidFill>
              </a:rPr>
              <a:t>index</a:t>
            </a:r>
            <a:r>
              <a:rPr lang="ru-RU" altLang="ru-RU" sz="1000" dirty="0">
                <a:solidFill>
                  <a:schemeClr val="tx2"/>
                </a:solidFill>
              </a:rPr>
              <a:t>= 27 </a:t>
            </a:r>
            <a:r>
              <a:rPr lang="ru-RU" altLang="ru-RU" sz="1000" dirty="0" err="1">
                <a:solidFill>
                  <a:schemeClr val="tx2"/>
                </a:solidFill>
              </a:rPr>
              <a:t>Сitations</a:t>
            </a:r>
            <a:r>
              <a:rPr lang="ru-RU" altLang="ru-RU" sz="1000" dirty="0">
                <a:solidFill>
                  <a:schemeClr val="tx2"/>
                </a:solidFill>
              </a:rPr>
              <a:t>= 2 918</a:t>
            </a:r>
          </a:p>
          <a:p>
            <a:r>
              <a:rPr lang="ru-RU" altLang="ru-RU" sz="1000" b="1" dirty="0">
                <a:solidFill>
                  <a:schemeClr val="tx2"/>
                </a:solidFill>
              </a:rPr>
              <a:t>Количество аспирантов – 3.</a:t>
            </a:r>
          </a:p>
        </p:txBody>
      </p:sp>
      <p:pic>
        <p:nvPicPr>
          <p:cNvPr id="37" name="Рисунок 6">
            <a:extLst>
              <a:ext uri="{FF2B5EF4-FFF2-40B4-BE49-F238E27FC236}">
                <a16:creationId xmlns:a16="http://schemas.microsoft.com/office/drawing/2014/main" id="{B690C9BA-D957-46A5-9416-326D557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4308" r="9702" b="23900"/>
          <a:stretch>
            <a:fillRect/>
          </a:stretch>
        </p:blipFill>
        <p:spPr bwMode="auto">
          <a:xfrm>
            <a:off x="4023475" y="4201478"/>
            <a:ext cx="605354" cy="87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10">
            <a:extLst>
              <a:ext uri="{FF2B5EF4-FFF2-40B4-BE49-F238E27FC236}">
                <a16:creationId xmlns:a16="http://schemas.microsoft.com/office/drawing/2014/main" id="{C46286E6-AF8B-47AC-B780-B278C2FCF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16475" r="17644" b="8140"/>
          <a:stretch/>
        </p:blipFill>
        <p:spPr bwMode="auto">
          <a:xfrm>
            <a:off x="6788813" y="5307850"/>
            <a:ext cx="619842" cy="87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46">
            <a:extLst>
              <a:ext uri="{FF2B5EF4-FFF2-40B4-BE49-F238E27FC236}">
                <a16:creationId xmlns:a16="http://schemas.microsoft.com/office/drawing/2014/main" id="{A903A96D-57A5-462C-A206-E4F2C6FC9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879" y="5297997"/>
            <a:ext cx="217395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000" dirty="0">
                <a:solidFill>
                  <a:schemeClr val="tx2"/>
                </a:solidFill>
              </a:rPr>
              <a:t>Лаборатория Функциональных низкоразмерных структур</a:t>
            </a:r>
          </a:p>
          <a:p>
            <a:r>
              <a:rPr lang="ru-RU" altLang="ru-RU" sz="1000" b="1" dirty="0">
                <a:solidFill>
                  <a:schemeClr val="tx2"/>
                </a:solidFill>
              </a:rPr>
              <a:t>Сергей Владимирович Морозов</a:t>
            </a:r>
          </a:p>
          <a:p>
            <a:r>
              <a:rPr lang="ru-RU" altLang="ru-RU" sz="1000" dirty="0">
                <a:solidFill>
                  <a:schemeClr val="tx2"/>
                </a:solidFill>
              </a:rPr>
              <a:t>H-</a:t>
            </a:r>
            <a:r>
              <a:rPr lang="ru-RU" altLang="ru-RU" sz="1000" dirty="0" err="1">
                <a:solidFill>
                  <a:schemeClr val="tx2"/>
                </a:solidFill>
              </a:rPr>
              <a:t>index</a:t>
            </a:r>
            <a:r>
              <a:rPr lang="ru-RU" altLang="ru-RU" sz="1000" dirty="0">
                <a:solidFill>
                  <a:schemeClr val="tx2"/>
                </a:solidFill>
              </a:rPr>
              <a:t>= 39 </a:t>
            </a:r>
            <a:r>
              <a:rPr lang="ru-RU" altLang="ru-RU" sz="1000" dirty="0" err="1">
                <a:solidFill>
                  <a:schemeClr val="tx2"/>
                </a:solidFill>
              </a:rPr>
              <a:t>Сitations</a:t>
            </a:r>
            <a:r>
              <a:rPr lang="ru-RU" altLang="ru-RU" sz="1000" dirty="0">
                <a:solidFill>
                  <a:schemeClr val="tx2"/>
                </a:solidFill>
              </a:rPr>
              <a:t> = 74 294</a:t>
            </a:r>
          </a:p>
          <a:p>
            <a:r>
              <a:rPr lang="ru-RU" altLang="ru-RU" sz="1000" b="1" dirty="0">
                <a:solidFill>
                  <a:schemeClr val="tx2"/>
                </a:solidFill>
              </a:rPr>
              <a:t>Количество аспирантов – 5.</a:t>
            </a:r>
          </a:p>
        </p:txBody>
      </p:sp>
      <p:pic>
        <p:nvPicPr>
          <p:cNvPr id="40" name="Picture 115737" descr="&amp;Icy;&amp;gcy;&amp;ocy;&amp;rcy;&amp;softcy; &amp;YUcy;&amp;rcy;&amp;softcy;&amp;iecy;&amp;vcy;&amp;icy;&amp;chcy; &amp;Scy;&amp;mcy;&amp;ucy;&amp;rcy;&amp;ocy;&amp;vcy;, &amp;pcy;&amp;rcy;&amp;ocy;&amp;fcy;&amp;iecy;&amp;scy;&amp;scy;&amp;ocy;&amp;rcy; &amp;Ncy;&amp;acy;&amp;tscy;&amp;icy;&amp;ocy;&amp;ncy;&amp;acy;&amp;lcy;&amp;softcy;&amp;ncy;&amp;ocy;&amp;jcy; &amp;icy;&amp;ncy;&amp;zhcy;&amp;iecy;&amp;ncy;&amp;iecy;&amp;rcy;&amp;ncy;&amp;ocy;&amp;jcy; &amp;shcy;&amp;kcy;&amp;ocy;&amp;lcy;&amp;ycy; &amp;Scy;&amp;iecy;&amp;ncy;&amp;tcy;-&amp;Ecy;&amp;tcy;&amp;softcy;&amp;iecy;&amp;ncy;&amp;ncy;&amp;acy; (ENISE), &amp;Fcy;&amp;rcy;&amp;acy;&amp;ncy;&amp;tscy;&amp;icy;&amp;yacy;">
            <a:extLst>
              <a:ext uri="{FF2B5EF4-FFF2-40B4-BE49-F238E27FC236}">
                <a16:creationId xmlns:a16="http://schemas.microsoft.com/office/drawing/2014/main" id="{9DE48F4D-16BD-44D6-A29A-CFAE9366CF32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 r="9444"/>
          <a:stretch/>
        </p:blipFill>
        <p:spPr bwMode="auto">
          <a:xfrm>
            <a:off x="4012222" y="5297997"/>
            <a:ext cx="610956" cy="87926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 Box 46">
            <a:extLst>
              <a:ext uri="{FF2B5EF4-FFF2-40B4-BE49-F238E27FC236}">
                <a16:creationId xmlns:a16="http://schemas.microsoft.com/office/drawing/2014/main" id="{C22D8BDC-9885-43B7-93D1-E32889A28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7475" y="5307850"/>
            <a:ext cx="216466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000" dirty="0">
                <a:solidFill>
                  <a:schemeClr val="tx2"/>
                </a:solidFill>
              </a:rPr>
              <a:t>Лаборатория  Гибридных аддитивных технологий</a:t>
            </a:r>
          </a:p>
          <a:p>
            <a:r>
              <a:rPr lang="ru-RU" altLang="ru-RU" sz="1000" b="1" dirty="0">
                <a:solidFill>
                  <a:schemeClr val="tx2"/>
                </a:solidFill>
              </a:rPr>
              <a:t>Игорь Юрьевич Смуров</a:t>
            </a:r>
          </a:p>
          <a:p>
            <a:r>
              <a:rPr lang="en-US" altLang="ru-RU" sz="1000" dirty="0">
                <a:solidFill>
                  <a:schemeClr val="tx2"/>
                </a:solidFill>
              </a:rPr>
              <a:t>H-index= 26</a:t>
            </a:r>
            <a:r>
              <a:rPr lang="ru-RU" altLang="ru-RU" sz="1000" dirty="0">
                <a:solidFill>
                  <a:schemeClr val="tx2"/>
                </a:solidFill>
              </a:rPr>
              <a:t> С</a:t>
            </a:r>
            <a:r>
              <a:rPr lang="en-US" altLang="ru-RU" sz="1000" dirty="0" err="1">
                <a:solidFill>
                  <a:schemeClr val="tx2"/>
                </a:solidFill>
              </a:rPr>
              <a:t>itations</a:t>
            </a:r>
            <a:r>
              <a:rPr lang="en-US" altLang="ru-RU" sz="1000" dirty="0">
                <a:solidFill>
                  <a:schemeClr val="tx2"/>
                </a:solidFill>
              </a:rPr>
              <a:t> = 2 672</a:t>
            </a:r>
          </a:p>
          <a:p>
            <a:r>
              <a:rPr lang="ru-RU" altLang="ru-RU" sz="1000" b="1" dirty="0">
                <a:solidFill>
                  <a:schemeClr val="tx2"/>
                </a:solidFill>
              </a:rPr>
              <a:t>Количество аспирантов – 5.</a:t>
            </a:r>
          </a:p>
        </p:txBody>
      </p:sp>
      <p:pic>
        <p:nvPicPr>
          <p:cNvPr id="42" name="Picture 14" descr="http://misis.ru/files/4880/%D1%83%D1%81%D1%82%D0%B8%D0%BD%D0%BE%D0%B2.png">
            <a:extLst>
              <a:ext uri="{FF2B5EF4-FFF2-40B4-BE49-F238E27FC236}">
                <a16:creationId xmlns:a16="http://schemas.microsoft.com/office/drawing/2014/main" id="{47AA7AE2-16CA-4A37-9102-3FD95E842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560" y="2741619"/>
            <a:ext cx="610056" cy="95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0" descr="http://misis.ru/files/10307/%D0%94%D0%B8%20%D0%9A%D0%B0%D1%80%D0%BB%D0%BE.png">
            <a:extLst>
              <a:ext uri="{FF2B5EF4-FFF2-40B4-BE49-F238E27FC236}">
                <a16:creationId xmlns:a16="http://schemas.microsoft.com/office/drawing/2014/main" id="{BA0D894F-1A1A-4402-93A2-8F7E08198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946" y="5641589"/>
            <a:ext cx="605354" cy="9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 Box 46">
            <a:extLst>
              <a:ext uri="{FF2B5EF4-FFF2-40B4-BE49-F238E27FC236}">
                <a16:creationId xmlns:a16="http://schemas.microsoft.com/office/drawing/2014/main" id="{423A3641-B55C-413E-82B4-005FD631D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923" y="2722341"/>
            <a:ext cx="210981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000" b="1" dirty="0">
                <a:solidFill>
                  <a:schemeClr val="tx2"/>
                </a:solidFill>
              </a:rPr>
              <a:t>Лаборатория сверхпроводящих метаматериалов</a:t>
            </a:r>
            <a:endParaRPr lang="ru-RU" altLang="ru-RU" sz="1000" dirty="0">
              <a:solidFill>
                <a:schemeClr val="tx2"/>
              </a:solidFill>
            </a:endParaRPr>
          </a:p>
          <a:p>
            <a:r>
              <a:rPr lang="ru-RU" altLang="ru-RU" sz="1000" b="1" dirty="0">
                <a:solidFill>
                  <a:schemeClr val="tx2"/>
                </a:solidFill>
              </a:rPr>
              <a:t>Алексей Валентинович Устинов</a:t>
            </a:r>
            <a:endParaRPr lang="ru-RU" altLang="ru-RU" sz="1000" dirty="0">
              <a:solidFill>
                <a:schemeClr val="tx2"/>
              </a:solidFill>
            </a:endParaRPr>
          </a:p>
          <a:p>
            <a:r>
              <a:rPr lang="ru-RU" altLang="ru-RU" sz="1000" dirty="0">
                <a:solidFill>
                  <a:schemeClr val="tx2"/>
                </a:solidFill>
              </a:rPr>
              <a:t>Автор более 300 работ в реферируемых научных журналах, индекс </a:t>
            </a:r>
            <a:r>
              <a:rPr lang="ru-RU" altLang="ru-RU" sz="1000" dirty="0" err="1">
                <a:solidFill>
                  <a:schemeClr val="tx2"/>
                </a:solidFill>
              </a:rPr>
              <a:t>Хирша</a:t>
            </a:r>
            <a:r>
              <a:rPr lang="ru-RU" altLang="ru-RU" sz="1000" dirty="0">
                <a:solidFill>
                  <a:schemeClr val="tx2"/>
                </a:solidFill>
              </a:rPr>
              <a:t> </a:t>
            </a:r>
            <a:r>
              <a:rPr lang="en-US" altLang="ru-RU" sz="1000" dirty="0">
                <a:solidFill>
                  <a:schemeClr val="tx2"/>
                </a:solidFill>
              </a:rPr>
              <a:t>h = 39</a:t>
            </a:r>
            <a:r>
              <a:rPr lang="en-US" altLang="ru-RU" sz="1200" dirty="0">
                <a:solidFill>
                  <a:schemeClr val="tx2"/>
                </a:solidFill>
              </a:rPr>
              <a:t>.</a:t>
            </a:r>
            <a:endParaRPr lang="ru-RU" altLang="ru-RU" sz="1200" dirty="0">
              <a:solidFill>
                <a:schemeClr val="tx2"/>
              </a:solidFill>
            </a:endParaRPr>
          </a:p>
        </p:txBody>
      </p:sp>
      <p:sp>
        <p:nvSpPr>
          <p:cNvPr id="45" name="Text Box 46">
            <a:extLst>
              <a:ext uri="{FF2B5EF4-FFF2-40B4-BE49-F238E27FC236}">
                <a16:creationId xmlns:a16="http://schemas.microsoft.com/office/drawing/2014/main" id="{55EA7F1C-F037-4B7F-AF61-741839F8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582" y="5603230"/>
            <a:ext cx="22883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000" b="1" dirty="0">
                <a:solidFill>
                  <a:schemeClr val="tx2"/>
                </a:solidFill>
              </a:rPr>
              <a:t>Лаборатория широкоформатные полупрозрачные солнечные панели</a:t>
            </a:r>
          </a:p>
          <a:p>
            <a:r>
              <a:rPr lang="ru-RU" altLang="ru-RU" sz="1000" b="1" dirty="0" err="1">
                <a:solidFill>
                  <a:schemeClr val="tx2"/>
                </a:solidFill>
              </a:rPr>
              <a:t>Альдо</a:t>
            </a:r>
            <a:r>
              <a:rPr lang="ru-RU" altLang="ru-RU" sz="1000" b="1" dirty="0">
                <a:solidFill>
                  <a:schemeClr val="tx2"/>
                </a:solidFill>
              </a:rPr>
              <a:t> </a:t>
            </a:r>
            <a:r>
              <a:rPr lang="ru-RU" altLang="ru-RU" sz="1000" b="1" dirty="0" err="1">
                <a:solidFill>
                  <a:schemeClr val="tx2"/>
                </a:solidFill>
              </a:rPr>
              <a:t>ди</a:t>
            </a:r>
            <a:r>
              <a:rPr lang="ru-RU" altLang="ru-RU" sz="1000" b="1" dirty="0">
                <a:solidFill>
                  <a:schemeClr val="tx2"/>
                </a:solidFill>
              </a:rPr>
              <a:t> Карло</a:t>
            </a:r>
            <a:endParaRPr lang="ru-RU" altLang="ru-RU" sz="1000" dirty="0">
              <a:solidFill>
                <a:schemeClr val="tx2"/>
              </a:solidFill>
            </a:endParaRPr>
          </a:p>
          <a:p>
            <a:r>
              <a:rPr lang="ru-RU" altLang="ru-RU" sz="1000" dirty="0">
                <a:solidFill>
                  <a:schemeClr val="tx2"/>
                </a:solidFill>
              </a:rPr>
              <a:t>Индекс </a:t>
            </a:r>
            <a:r>
              <a:rPr lang="ru-RU" altLang="ru-RU" sz="1000" dirty="0" err="1">
                <a:solidFill>
                  <a:schemeClr val="tx2"/>
                </a:solidFill>
              </a:rPr>
              <a:t>Хирша</a:t>
            </a:r>
            <a:r>
              <a:rPr lang="ru-RU" altLang="ru-RU" sz="1000" dirty="0">
                <a:solidFill>
                  <a:schemeClr val="tx2"/>
                </a:solidFill>
              </a:rPr>
              <a:t> </a:t>
            </a:r>
            <a:r>
              <a:rPr lang="en-US" altLang="ru-RU" sz="1000" dirty="0">
                <a:solidFill>
                  <a:schemeClr val="tx2"/>
                </a:solidFill>
              </a:rPr>
              <a:t>h = </a:t>
            </a:r>
            <a:r>
              <a:rPr lang="ru-RU" altLang="ru-RU" sz="1000" dirty="0">
                <a:solidFill>
                  <a:schemeClr val="tx2"/>
                </a:solidFill>
              </a:rPr>
              <a:t>42 и более 7490 цитирований.</a:t>
            </a:r>
          </a:p>
        </p:txBody>
      </p:sp>
    </p:spTree>
    <p:extLst>
      <p:ext uri="{BB962C8B-B14F-4D97-AF65-F5344CB8AC3E}">
        <p14:creationId xmlns:p14="http://schemas.microsoft.com/office/powerpoint/2010/main" val="170424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Дата 2">
            <a:extLst>
              <a:ext uri="{FF2B5EF4-FFF2-40B4-BE49-F238E27FC236}">
                <a16:creationId xmlns:a16="http://schemas.microsoft.com/office/drawing/2014/main" id="{C46CE758-C0F6-422B-842B-95CB927F42B9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4C4C4C"/>
                </a:solidFill>
                <a:latin typeface="Arial" panose="020B0604020202020204" pitchFamily="34" charset="0"/>
              </a:rPr>
              <a:t>НИТУ «МИСиС» / 2019</a:t>
            </a:r>
          </a:p>
        </p:txBody>
      </p:sp>
      <p:sp>
        <p:nvSpPr>
          <p:cNvPr id="35843" name="Номер слайда 3">
            <a:extLst>
              <a:ext uri="{FF2B5EF4-FFF2-40B4-BE49-F238E27FC236}">
                <a16:creationId xmlns:a16="http://schemas.microsoft.com/office/drawing/2014/main" id="{E2E69FA6-8237-4707-9E43-FAA0C00CCD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DC99E2-28FB-48FF-BA45-3287399D5A77}" type="slidenum">
              <a:rPr lang="ru-RU" altLang="ru-RU">
                <a:solidFill>
                  <a:srgbClr val="4C4C4C"/>
                </a:solidFill>
                <a:latin typeface="Arial" panose="020B0604020202020204" pitchFamily="34" charset="0"/>
              </a:rPr>
              <a:pPr/>
              <a:t>7</a:t>
            </a:fld>
            <a:endParaRPr lang="ru-RU" altLang="ru-RU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74769CE2-85C8-473A-9C98-3E2B60502E71}"/>
              </a:ext>
            </a:extLst>
          </p:cNvPr>
          <p:cNvSpPr txBox="1">
            <a:spLocks/>
          </p:cNvSpPr>
          <p:nvPr/>
        </p:nvSpPr>
        <p:spPr>
          <a:xfrm>
            <a:off x="1112838" y="847382"/>
            <a:ext cx="846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21437" rtl="0" eaLnBrk="1" latinLnBrk="0" hangingPunct="1">
              <a:lnSpc>
                <a:spcPts val="288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НИТУ «МИСиС» – исследовательский университет мирового уровня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B0CA910-898B-4B28-81D5-B78FBF3AE5C7}"/>
              </a:ext>
            </a:extLst>
          </p:cNvPr>
          <p:cNvSpPr/>
          <p:nvPr/>
        </p:nvSpPr>
        <p:spPr>
          <a:xfrm>
            <a:off x="1111255" y="5050465"/>
            <a:ext cx="2929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altLang="ru-RU" sz="1600" b="1" dirty="0">
                <a:solidFill>
                  <a:srgbClr val="0070C0"/>
                </a:solidFill>
              </a:rPr>
              <a:t>В аспирантуре обучается 560 аспирантов, из них 29 на контрактной основе.</a:t>
            </a:r>
          </a:p>
        </p:txBody>
      </p:sp>
      <p:graphicFrame>
        <p:nvGraphicFramePr>
          <p:cNvPr id="9" name="Group 46">
            <a:extLst>
              <a:ext uri="{FF2B5EF4-FFF2-40B4-BE49-F238E27FC236}">
                <a16:creationId xmlns:a16="http://schemas.microsoft.com/office/drawing/2014/main" id="{DFA01F4C-69DA-4D66-9FDF-BF83E0568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382304"/>
              </p:ext>
            </p:extLst>
          </p:nvPr>
        </p:nvGraphicFramePr>
        <p:xfrm>
          <a:off x="1111255" y="5987994"/>
          <a:ext cx="8466128" cy="6436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16532">
                  <a:extLst>
                    <a:ext uri="{9D8B030D-6E8A-4147-A177-3AD203B41FA5}">
                      <a16:colId xmlns:a16="http://schemas.microsoft.com/office/drawing/2014/main" val="669001650"/>
                    </a:ext>
                  </a:extLst>
                </a:gridCol>
                <a:gridCol w="2116532">
                  <a:extLst>
                    <a:ext uri="{9D8B030D-6E8A-4147-A177-3AD203B41FA5}">
                      <a16:colId xmlns:a16="http://schemas.microsoft.com/office/drawing/2014/main" val="1079922404"/>
                    </a:ext>
                  </a:extLst>
                </a:gridCol>
                <a:gridCol w="2116532">
                  <a:extLst>
                    <a:ext uri="{9D8B030D-6E8A-4147-A177-3AD203B41FA5}">
                      <a16:colId xmlns:a16="http://schemas.microsoft.com/office/drawing/2014/main" val="3179812717"/>
                    </a:ext>
                  </a:extLst>
                </a:gridCol>
                <a:gridCol w="21165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2015-2016 уч. год</a:t>
                      </a:r>
                    </a:p>
                  </a:txBody>
                  <a:tcPr marL="93081" marR="93081" marT="50419" marB="50419" anchor="ctr" horzOverflow="overflow"/>
                </a:tc>
                <a:tc>
                  <a:txBody>
                    <a:bodyPr/>
                    <a:lstStyle>
                      <a:lvl1pPr>
                        <a:spcAft>
                          <a:spcPts val="55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550"/>
                        </a:spcAft>
                        <a:buClr>
                          <a:schemeClr val="tx1"/>
                        </a:buClr>
                        <a:buFont typeface="Lucida Grande"/>
                        <a:defRPr sz="1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550"/>
                        </a:spcAft>
                        <a:buFont typeface="Lucida Grande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2016-2017 уч. год</a:t>
                      </a:r>
                    </a:p>
                  </a:txBody>
                  <a:tcPr marL="93081" marR="93081" marT="50419" marB="50419" anchor="ctr" horzOverflow="overflow"/>
                </a:tc>
                <a:tc>
                  <a:txBody>
                    <a:bodyPr/>
                    <a:lstStyle>
                      <a:lvl1pPr>
                        <a:spcAft>
                          <a:spcPts val="55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550"/>
                        </a:spcAft>
                        <a:buClr>
                          <a:schemeClr val="tx1"/>
                        </a:buClr>
                        <a:buFont typeface="Lucida Grande"/>
                        <a:defRPr sz="1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550"/>
                        </a:spcAft>
                        <a:buFont typeface="Lucida Grande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2017-2018</a:t>
                      </a: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 уч. год</a:t>
                      </a:r>
                      <a:endParaRPr kumimoji="0" lang="ru-RU" alt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3081" marR="93081" marT="50419" marB="504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2018-2019</a:t>
                      </a: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уч. год</a:t>
                      </a:r>
                    </a:p>
                  </a:txBody>
                  <a:tcPr marL="93081" marR="93081" marT="50419" marB="50419" anchor="ctr" horzOverflow="overflow"/>
                </a:tc>
                <a:extLst>
                  <a:ext uri="{0D108BD9-81ED-4DB2-BD59-A6C34878D82A}">
                    <a16:rowId xmlns:a16="http://schemas.microsoft.com/office/drawing/2014/main" val="2203502923"/>
                  </a:ext>
                </a:extLst>
              </a:tr>
              <a:tr h="130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403 аспиранта</a:t>
                      </a:r>
                    </a:p>
                  </a:txBody>
                  <a:tcPr marL="93081" marR="93081" marT="50419" marB="50419" anchor="ctr" horzOverflow="overflow"/>
                </a:tc>
                <a:tc>
                  <a:txBody>
                    <a:bodyPr/>
                    <a:lstStyle>
                      <a:lvl1pPr>
                        <a:spcAft>
                          <a:spcPts val="55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550"/>
                        </a:spcAft>
                        <a:buClr>
                          <a:schemeClr val="tx1"/>
                        </a:buClr>
                        <a:buFont typeface="Lucida Grande"/>
                        <a:defRPr sz="1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550"/>
                        </a:spcAft>
                        <a:buFont typeface="Lucida Grande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456 аспирантов</a:t>
                      </a:r>
                    </a:p>
                  </a:txBody>
                  <a:tcPr marL="93081" marR="93081" marT="50419" marB="50419" anchor="ctr" horzOverflow="overflow"/>
                </a:tc>
                <a:tc>
                  <a:txBody>
                    <a:bodyPr/>
                    <a:lstStyle>
                      <a:lvl1pPr>
                        <a:spcAft>
                          <a:spcPts val="55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550"/>
                        </a:spcAft>
                        <a:buClr>
                          <a:schemeClr val="tx1"/>
                        </a:buClr>
                        <a:buFont typeface="Lucida Grande"/>
                        <a:defRPr sz="1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550"/>
                        </a:spcAft>
                        <a:buFont typeface="Lucida Grande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535 аспирантов</a:t>
                      </a:r>
                    </a:p>
                  </a:txBody>
                  <a:tcPr marL="93081" marR="93081" marT="50419" marB="504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560 аспирантов</a:t>
                      </a:r>
                    </a:p>
                  </a:txBody>
                  <a:tcPr marL="93081" marR="93081" marT="50419" marB="50419" anchor="ctr" horzOverflow="overflow"/>
                </a:tc>
                <a:extLst>
                  <a:ext uri="{0D108BD9-81ED-4DB2-BD59-A6C34878D82A}">
                    <a16:rowId xmlns:a16="http://schemas.microsoft.com/office/drawing/2014/main" val="3672661492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D12289E-F8FC-45CC-AF72-3F21622DA1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062227"/>
              </p:ext>
            </p:extLst>
          </p:nvPr>
        </p:nvGraphicFramePr>
        <p:xfrm>
          <a:off x="1111255" y="1891147"/>
          <a:ext cx="8458416" cy="3159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5BB3A58-5B7C-43C8-BAA2-65A96FCD120C}"/>
              </a:ext>
            </a:extLst>
          </p:cNvPr>
          <p:cNvSpPr/>
          <p:nvPr/>
        </p:nvSpPr>
        <p:spPr>
          <a:xfrm>
            <a:off x="4040371" y="5050465"/>
            <a:ext cx="5537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altLang="ru-RU" sz="1600" dirty="0">
                <a:solidFill>
                  <a:srgbClr val="0070C0"/>
                </a:solidFill>
              </a:rPr>
              <a:t>Среднее количество аспирантов на одного научного руководителя – 2,14 (261 научных руководителей). Средний возраст научного руководителя – 49 лет. </a:t>
            </a:r>
          </a:p>
        </p:txBody>
      </p:sp>
      <p:sp>
        <p:nvSpPr>
          <p:cNvPr id="8" name="Дуга 7">
            <a:extLst>
              <a:ext uri="{FF2B5EF4-FFF2-40B4-BE49-F238E27FC236}">
                <a16:creationId xmlns:a16="http://schemas.microsoft.com/office/drawing/2014/main" id="{18710568-C1E0-4AC1-890F-44C7082A2CC5}"/>
              </a:ext>
            </a:extLst>
          </p:cNvPr>
          <p:cNvSpPr/>
          <p:nvPr/>
        </p:nvSpPr>
        <p:spPr>
          <a:xfrm rot="10208630">
            <a:off x="412918" y="1152206"/>
            <a:ext cx="10458979" cy="2530612"/>
          </a:xfrm>
          <a:prstGeom prst="arc">
            <a:avLst>
              <a:gd name="adj1" fmla="val 12011354"/>
              <a:gd name="adj2" fmla="val 20559652"/>
            </a:avLst>
          </a:prstGeom>
          <a:ln w="47625"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0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7C98704C-6FC6-46D5-AE3A-3E356B83D24A}"/>
              </a:ext>
            </a:extLst>
          </p:cNvPr>
          <p:cNvSpPr/>
          <p:nvPr/>
        </p:nvSpPr>
        <p:spPr>
          <a:xfrm rot="10800000">
            <a:off x="1235195" y="5704594"/>
            <a:ext cx="7866743" cy="36933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42" name="Дата 2">
            <a:extLst>
              <a:ext uri="{FF2B5EF4-FFF2-40B4-BE49-F238E27FC236}">
                <a16:creationId xmlns:a16="http://schemas.microsoft.com/office/drawing/2014/main" id="{C46CE758-C0F6-422B-842B-95CB927F42B9}"/>
              </a:ext>
            </a:extLst>
          </p:cNvPr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4C4C4C"/>
                </a:solidFill>
                <a:latin typeface="Arial" panose="020B0604020202020204" pitchFamily="34" charset="0"/>
              </a:rPr>
              <a:t>НИТУ «МИСиС» / 2019</a:t>
            </a:r>
          </a:p>
        </p:txBody>
      </p:sp>
      <p:sp>
        <p:nvSpPr>
          <p:cNvPr id="35843" name="Номер слайда 3">
            <a:extLst>
              <a:ext uri="{FF2B5EF4-FFF2-40B4-BE49-F238E27FC236}">
                <a16:creationId xmlns:a16="http://schemas.microsoft.com/office/drawing/2014/main" id="{E2E69FA6-8237-4707-9E43-FAA0C00CCD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DC99E2-28FB-48FF-BA45-3287399D5A77}" type="slidenum">
              <a:rPr lang="ru-RU" altLang="ru-RU">
                <a:solidFill>
                  <a:srgbClr val="4C4C4C"/>
                </a:solidFill>
                <a:latin typeface="Arial" panose="020B0604020202020204" pitchFamily="34" charset="0"/>
              </a:rPr>
              <a:pPr/>
              <a:t>8</a:t>
            </a:fld>
            <a:endParaRPr lang="ru-RU" altLang="ru-RU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10A0C265-47DF-4731-A6DB-04C0E43A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38" y="847382"/>
            <a:ext cx="8460000" cy="900000"/>
          </a:xfrm>
        </p:spPr>
        <p:txBody>
          <a:bodyPr/>
          <a:lstStyle/>
          <a:p>
            <a:r>
              <a:rPr lang="ru-RU" altLang="ru-RU" dirty="0"/>
              <a:t>Оценка научной и педагогической составляющей программы аспирантуры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873AC6-57BA-4241-A96E-0B04B7BC3E31}"/>
              </a:ext>
            </a:extLst>
          </p:cNvPr>
          <p:cNvSpPr txBox="1"/>
          <p:nvPr/>
        </p:nvSpPr>
        <p:spPr>
          <a:xfrm>
            <a:off x="1112838" y="1747382"/>
            <a:ext cx="2600437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800" dirty="0"/>
          </a:p>
          <a:p>
            <a:pPr algn="ctr"/>
            <a:r>
              <a:rPr lang="ru-RU" sz="1800" dirty="0"/>
              <a:t>Учебные дисциплины</a:t>
            </a:r>
          </a:p>
          <a:p>
            <a:pPr algn="ctr"/>
            <a:endParaRPr lang="ru-RU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4F79D-01D1-47A9-A9CD-E6DD0F60CAAD}"/>
              </a:ext>
            </a:extLst>
          </p:cNvPr>
          <p:cNvSpPr txBox="1"/>
          <p:nvPr/>
        </p:nvSpPr>
        <p:spPr>
          <a:xfrm>
            <a:off x="1112838" y="2790106"/>
            <a:ext cx="2600437" cy="147732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800" dirty="0"/>
          </a:p>
          <a:p>
            <a:pPr algn="ctr"/>
            <a:r>
              <a:rPr lang="ru-RU" sz="1800" dirty="0"/>
              <a:t>Практики и научно-исследовательская деятельность</a:t>
            </a:r>
          </a:p>
          <a:p>
            <a:pPr algn="ctr"/>
            <a:r>
              <a:rPr lang="ru-RU" sz="1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D30ED5-DE9D-4C3D-A5ED-AC86C7BF8DB6}"/>
              </a:ext>
            </a:extLst>
          </p:cNvPr>
          <p:cNvSpPr txBox="1"/>
          <p:nvPr/>
        </p:nvSpPr>
        <p:spPr>
          <a:xfrm>
            <a:off x="1112840" y="4483754"/>
            <a:ext cx="2600436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Государственная итоговая аттестация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DDEF9-FFEE-45DC-8340-863FEDADBCC4}"/>
              </a:ext>
            </a:extLst>
          </p:cNvPr>
          <p:cNvSpPr txBox="1"/>
          <p:nvPr/>
        </p:nvSpPr>
        <p:spPr>
          <a:xfrm>
            <a:off x="3714756" y="6307434"/>
            <a:ext cx="2907619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Защита диссертации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D8021-D29E-47EC-B8A4-43345581BDAA}"/>
              </a:ext>
            </a:extLst>
          </p:cNvPr>
          <p:cNvSpPr txBox="1"/>
          <p:nvPr/>
        </p:nvSpPr>
        <p:spPr>
          <a:xfrm>
            <a:off x="4725848" y="1747382"/>
            <a:ext cx="484699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Обязательная и вариативная часть</a:t>
            </a:r>
          </a:p>
          <a:p>
            <a:pPr algn="ctr"/>
            <a:r>
              <a:rPr lang="ru-RU" sz="1800" dirty="0"/>
              <a:t>(академическое письмо, наукометрия, лекции ведущих ученых)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D9FAC2-BF25-4F30-A682-8075D75F1CC8}"/>
              </a:ext>
            </a:extLst>
          </p:cNvPr>
          <p:cNvSpPr txBox="1"/>
          <p:nvPr/>
        </p:nvSpPr>
        <p:spPr>
          <a:xfrm>
            <a:off x="4725342" y="2820578"/>
            <a:ext cx="4847495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Проведение научных исследований. Подготовка диссертации, публикация статей, участие в научных проектах и конференциях в соответствие с темой диссертации.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1BB23-7749-4BCD-9CC7-681E07ADFAE7}"/>
              </a:ext>
            </a:extLst>
          </p:cNvPr>
          <p:cNvSpPr txBox="1"/>
          <p:nvPr/>
        </p:nvSpPr>
        <p:spPr>
          <a:xfrm>
            <a:off x="4725336" y="4483754"/>
            <a:ext cx="48475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Государственный экзамен и защита научного доклада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19E80-416D-4C51-A98A-986E276CB0AE}"/>
              </a:ext>
            </a:extLst>
          </p:cNvPr>
          <p:cNvCxnSpPr/>
          <p:nvPr/>
        </p:nvCxnSpPr>
        <p:spPr>
          <a:xfrm>
            <a:off x="1007843" y="5269622"/>
            <a:ext cx="86729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7AD7EA6-D0C6-48A7-B74D-7E8A5D56CECF}"/>
              </a:ext>
            </a:extLst>
          </p:cNvPr>
          <p:cNvSpPr txBox="1"/>
          <p:nvPr/>
        </p:nvSpPr>
        <p:spPr>
          <a:xfrm>
            <a:off x="1114319" y="5422303"/>
            <a:ext cx="8459999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Заключение организации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CC2B32-5348-43EB-B17C-462C1CC2230B}"/>
              </a:ext>
            </a:extLst>
          </p:cNvPr>
          <p:cNvSpPr txBox="1"/>
          <p:nvPr/>
        </p:nvSpPr>
        <p:spPr>
          <a:xfrm>
            <a:off x="3821667" y="1747548"/>
            <a:ext cx="795789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800" dirty="0"/>
          </a:p>
          <a:p>
            <a:pPr algn="ctr"/>
            <a:r>
              <a:rPr lang="ru-RU" sz="1800" dirty="0"/>
              <a:t>13%</a:t>
            </a:r>
          </a:p>
          <a:p>
            <a:pPr algn="ctr"/>
            <a:endParaRPr lang="ru-RU" sz="1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0E6F23-0FA5-4BC4-9A5B-18BF74A99EC0}"/>
              </a:ext>
            </a:extLst>
          </p:cNvPr>
          <p:cNvSpPr txBox="1"/>
          <p:nvPr/>
        </p:nvSpPr>
        <p:spPr>
          <a:xfrm>
            <a:off x="3821414" y="2833409"/>
            <a:ext cx="795789" cy="14157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3400" dirty="0"/>
          </a:p>
          <a:p>
            <a:pPr algn="ctr"/>
            <a:r>
              <a:rPr lang="ru-RU" sz="1800" dirty="0"/>
              <a:t>84%</a:t>
            </a:r>
          </a:p>
          <a:p>
            <a:pPr algn="ctr"/>
            <a:endParaRPr lang="ru-RU" sz="3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C3C633-23B3-4C82-BC83-42E635069536}"/>
              </a:ext>
            </a:extLst>
          </p:cNvPr>
          <p:cNvSpPr txBox="1"/>
          <p:nvPr/>
        </p:nvSpPr>
        <p:spPr>
          <a:xfrm>
            <a:off x="3821412" y="4513025"/>
            <a:ext cx="795788" cy="615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800" dirty="0"/>
          </a:p>
          <a:p>
            <a:pPr algn="ctr"/>
            <a:r>
              <a:rPr lang="ru-RU" sz="1800" dirty="0"/>
              <a:t>3%</a:t>
            </a:r>
          </a:p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8514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Дата 2">
            <a:extLst>
              <a:ext uri="{FF2B5EF4-FFF2-40B4-BE49-F238E27FC236}">
                <a16:creationId xmlns:a16="http://schemas.microsoft.com/office/drawing/2014/main" id="{C46CE758-C0F6-422B-842B-95CB927F42B9}"/>
              </a:ext>
            </a:extLst>
          </p:cNvPr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4C4C4C"/>
                </a:solidFill>
                <a:latin typeface="Arial" panose="020B0604020202020204" pitchFamily="34" charset="0"/>
              </a:rPr>
              <a:t>НИТУ «МИСиС» / 2019</a:t>
            </a:r>
          </a:p>
        </p:txBody>
      </p:sp>
      <p:sp>
        <p:nvSpPr>
          <p:cNvPr id="35843" name="Номер слайда 3">
            <a:extLst>
              <a:ext uri="{FF2B5EF4-FFF2-40B4-BE49-F238E27FC236}">
                <a16:creationId xmlns:a16="http://schemas.microsoft.com/office/drawing/2014/main" id="{E2E69FA6-8237-4707-9E43-FAA0C00CCD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325" indent="-3151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0500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47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8901" indent="-25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31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73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815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85701" indent="-25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DC99E2-28FB-48FF-BA45-3287399D5A77}" type="slidenum">
              <a:rPr lang="ru-RU" altLang="ru-RU">
                <a:solidFill>
                  <a:srgbClr val="4C4C4C"/>
                </a:solidFill>
                <a:latin typeface="Arial" panose="020B0604020202020204" pitchFamily="34" charset="0"/>
              </a:rPr>
              <a:pPr/>
              <a:t>9</a:t>
            </a:fld>
            <a:endParaRPr lang="ru-RU" altLang="ru-RU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10A0C265-47DF-4731-A6DB-04C0E43A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38" y="847382"/>
            <a:ext cx="8460000" cy="900000"/>
          </a:xfrm>
        </p:spPr>
        <p:txBody>
          <a:bodyPr/>
          <a:lstStyle/>
          <a:p>
            <a:r>
              <a:rPr lang="ru-RU" dirty="0"/>
              <a:t>Модель интегрированной программы </a:t>
            </a:r>
            <a:r>
              <a:rPr lang="en-US" dirty="0" err="1"/>
              <a:t>iPhd</a:t>
            </a:r>
            <a:r>
              <a:rPr lang="ru-RU" dirty="0"/>
              <a:t> (магистратура + аспирантура)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1F72480-AE17-44C0-AC4B-9540079E3BD0}"/>
              </a:ext>
            </a:extLst>
          </p:cNvPr>
          <p:cNvSpPr/>
          <p:nvPr/>
        </p:nvSpPr>
        <p:spPr>
          <a:xfrm>
            <a:off x="1112840" y="1747382"/>
            <a:ext cx="42314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dirty="0">
                <a:solidFill>
                  <a:srgbClr val="0070C0"/>
                </a:solidFill>
              </a:rPr>
              <a:t>1. Оптимизация образовательных траекторий будущих НПР. Поэтапное и целенаправленное развитие исследовательских и преподавательских компетенций </a:t>
            </a:r>
          </a:p>
          <a:p>
            <a:pPr>
              <a:spcAft>
                <a:spcPts val="1200"/>
              </a:spcAft>
            </a:pPr>
            <a:r>
              <a:rPr lang="ru-RU" sz="1800" dirty="0">
                <a:solidFill>
                  <a:srgbClr val="0070C0"/>
                </a:solidFill>
              </a:rPr>
              <a:t>2. Институциональное объединение уровней магистратуры и аспирантуры (общее «идеологическое» управление, реализация подготовки на базе аспирантских школ)</a:t>
            </a:r>
          </a:p>
          <a:p>
            <a:pPr>
              <a:spcAft>
                <a:spcPts val="1200"/>
              </a:spcAft>
            </a:pPr>
            <a:r>
              <a:rPr lang="ru-RU" sz="1800" dirty="0">
                <a:solidFill>
                  <a:srgbClr val="0070C0"/>
                </a:solidFill>
              </a:rPr>
              <a:t>3. Итоговая аттестация = защита кандидатских диссертаций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67822CE-1312-458D-B581-A68EE6539E1F}"/>
              </a:ext>
            </a:extLst>
          </p:cNvPr>
          <p:cNvSpPr/>
          <p:nvPr/>
        </p:nvSpPr>
        <p:spPr>
          <a:xfrm>
            <a:off x="5342838" y="1747382"/>
            <a:ext cx="42314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0070C0"/>
                </a:solidFill>
              </a:rPr>
              <a:t>Особенности: не массовая, а «штучная подготовка»</a:t>
            </a:r>
          </a:p>
          <a:p>
            <a:pPr>
              <a:spcAft>
                <a:spcPts val="1200"/>
              </a:spcAft>
            </a:pPr>
            <a:r>
              <a:rPr lang="ru-RU" sz="1800" dirty="0">
                <a:solidFill>
                  <a:srgbClr val="0070C0"/>
                </a:solidFill>
              </a:rPr>
              <a:t>Целевой сегмент:</a:t>
            </a:r>
          </a:p>
          <a:p>
            <a:pPr>
              <a:spcAft>
                <a:spcPts val="1200"/>
              </a:spcAft>
            </a:pPr>
            <a:r>
              <a:rPr lang="ru-RU" sz="1800" dirty="0">
                <a:solidFill>
                  <a:srgbClr val="0070C0"/>
                </a:solidFill>
              </a:rPr>
              <a:t>выпускники бакалавриата обладающие мотивационными, когнитивными,  психологическими качествами, позволяющими при создании минимальных условий предпочесть академическую карьеру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8D0B988A-4A35-42D7-8266-364E514F0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4559365"/>
              </p:ext>
            </p:extLst>
          </p:nvPr>
        </p:nvGraphicFramePr>
        <p:xfrm>
          <a:off x="5342838" y="4760093"/>
          <a:ext cx="3801162" cy="211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84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ISIS">
  <a:themeElements>
    <a:clrScheme name="MISIS">
      <a:dk1>
        <a:srgbClr val="009FDF"/>
      </a:dk1>
      <a:lt1>
        <a:sysClr val="window" lastClr="FFFFFF"/>
      </a:lt1>
      <a:dk2>
        <a:srgbClr val="4C4C4C"/>
      </a:dk2>
      <a:lt2>
        <a:srgbClr val="FFFFFF"/>
      </a:lt2>
      <a:accent1>
        <a:srgbClr val="F65275"/>
      </a:accent1>
      <a:accent2>
        <a:srgbClr val="407EC9"/>
      </a:accent2>
      <a:accent3>
        <a:srgbClr val="F2A900"/>
      </a:accent3>
      <a:accent4>
        <a:srgbClr val="C04C36"/>
      </a:accent4>
      <a:accent5>
        <a:srgbClr val="6CC24A"/>
      </a:accent5>
      <a:accent6>
        <a:srgbClr val="009CA6"/>
      </a:accent6>
      <a:hlink>
        <a:srgbClr val="0033A0"/>
      </a:hlink>
      <a:folHlink>
        <a:srgbClr val="00187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8464</TotalTime>
  <Words>1262</Words>
  <Application>Microsoft Office PowerPoint</Application>
  <PresentationFormat>Произвольный</PresentationFormat>
  <Paragraphs>174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Lucida Grande</vt:lpstr>
      <vt:lpstr>Wingdings</vt:lpstr>
      <vt:lpstr>MISIS</vt:lpstr>
      <vt:lpstr>Аспирантура: модель образовательной системы третьего уровня высшего образования в НИТУ «МИСиС»</vt:lpstr>
      <vt:lpstr>Презентация PowerPoint</vt:lpstr>
      <vt:lpstr>Реформа аспирантуры</vt:lpstr>
      <vt:lpstr>Презентация PowerPoint</vt:lpstr>
      <vt:lpstr>Определение тематики диссертационных исследований для аспирантов в соответствии с приоритетами НТР РФ</vt:lpstr>
      <vt:lpstr>Презентация PowerPoint</vt:lpstr>
      <vt:lpstr>Презентация PowerPoint</vt:lpstr>
      <vt:lpstr>Оценка научной и педагогической составляющей программы аспирантуры</vt:lpstr>
      <vt:lpstr>Модель интегрированной программы iPhd (магистратура + аспирантура)</vt:lpstr>
      <vt:lpstr>Презентация PowerPoint</vt:lpstr>
      <vt:lpstr>Взаимодействие в реализации сетевой «индустриальной» модели аспирантуры на примере Росатом</vt:lpstr>
      <vt:lpstr>Выводы</vt:lpstr>
      <vt:lpstr>Благодарю  за внимание!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Андрей Игнатов</cp:lastModifiedBy>
  <cp:revision>629</cp:revision>
  <cp:lastPrinted>2019-01-14T15:39:59Z</cp:lastPrinted>
  <dcterms:created xsi:type="dcterms:W3CDTF">2015-11-04T07:03:42Z</dcterms:created>
  <dcterms:modified xsi:type="dcterms:W3CDTF">2019-03-27T07:43:12Z</dcterms:modified>
</cp:coreProperties>
</file>