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32" r:id="rId3"/>
    <p:sldId id="337" r:id="rId4"/>
    <p:sldId id="338" r:id="rId5"/>
    <p:sldId id="333" r:id="rId6"/>
    <p:sldId id="339" r:id="rId7"/>
    <p:sldId id="335" r:id="rId8"/>
    <p:sldId id="323" r:id="rId9"/>
    <p:sldId id="33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6600"/>
    <a:srgbClr val="003300"/>
    <a:srgbClr val="660033"/>
    <a:srgbClr val="800000"/>
    <a:srgbClr val="000066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545" autoAdjust="0"/>
  </p:normalViewPr>
  <p:slideViewPr>
    <p:cSldViewPr>
      <p:cViewPr varScale="1">
        <p:scale>
          <a:sx n="71" d="100"/>
          <a:sy n="71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8B74F-B2BC-4A85-B6D2-0CD0BDDEE5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953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977D7-0E58-4D2B-891C-DCAE2443BE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62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F7AF9-7C3A-49EE-89F6-5B22704B3D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10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70B4D-AF2F-4DD6-8254-ADEB022FC0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736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F485-B2D8-4ED6-8285-D48357E8F6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867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D5E25-3B6E-4ADF-901C-019752F9F9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09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1C87-8DA4-4589-80AC-BE8BB36C9E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399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DACAC-471E-4C6B-991E-F72D91F023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354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04-6F0A-4CAC-B98E-FA833060DB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73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CCAB1-378B-4BFA-86D5-5875AC4642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267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5365-0331-49CC-905B-58AC9ECA15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17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C46E762-FCAE-4A77-80A8-F80E121B77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50" y="1752600"/>
            <a:ext cx="8229600" cy="2667000"/>
          </a:xfrm>
          <a:solidFill>
            <a:srgbClr val="F8F8F8"/>
          </a:solidFill>
          <a:ln w="57150" cmpd="thinThick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профессиональных компетенций для примерных основных образовательных  программ, сформированных из профессиональных стандартов</a:t>
            </a:r>
          </a:p>
        </p:txBody>
      </p:sp>
      <p:sp>
        <p:nvSpPr>
          <p:cNvPr id="2052" name="Rectangle 341"/>
          <p:cNvSpPr>
            <a:spLocks noChangeArrowheads="1"/>
          </p:cNvSpPr>
          <p:nvPr/>
        </p:nvSpPr>
        <p:spPr bwMode="auto">
          <a:xfrm>
            <a:off x="76200" y="76200"/>
            <a:ext cx="89789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8F8F8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И, всё же, основные образовательные </a:t>
            </a:r>
            <a:br>
              <a:rPr lang="ru-RU" alt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alt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программы - </a:t>
            </a:r>
            <a:r>
              <a:rPr lang="ru-RU" altLang="ru-RU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профессиональные </a:t>
            </a:r>
            <a:endParaRPr lang="ru-RU" altLang="ru-RU" sz="2400" b="1" i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r="3455"/>
          <a:stretch/>
        </p:blipFill>
        <p:spPr bwMode="auto">
          <a:xfrm>
            <a:off x="990600" y="1180567"/>
            <a:ext cx="7425903" cy="552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0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8F8F8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РИСКИ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  <a:pattFill prst="pct5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spcBef>
                <a:spcPts val="0"/>
              </a:spcBef>
              <a:buFont typeface="+mj-lt"/>
              <a:buAutoNum type="arabicPeriod"/>
            </a:pPr>
            <a:r>
              <a:rPr lang="ru-RU" altLang="ru-RU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Независимая </a:t>
            </a:r>
            <a:r>
              <a:rPr lang="ru-RU" sz="23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внешняя </a:t>
            </a:r>
            <a:r>
              <a:rPr lang="ru-RU" sz="23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оценка качества образовательной деятельности </a:t>
            </a:r>
            <a:r>
              <a:rPr lang="ru-RU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 подготовки обучающихся по программе </a:t>
            </a:r>
            <a:r>
              <a:rPr lang="ru-RU" sz="23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бакалавриата</a:t>
            </a:r>
            <a:r>
              <a:rPr lang="ru-RU" sz="23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/магистратуры </a:t>
            </a:r>
            <a:r>
              <a:rPr lang="ru-RU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может осуществляться </a:t>
            </a:r>
            <a:r>
              <a:rPr lang="ru-RU" sz="2300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 рамках профессионально-общественной аккредитации</a:t>
            </a:r>
            <a:r>
              <a:rPr lang="ru-RU" sz="23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</a:t>
            </a:r>
            <a:r>
              <a:rPr lang="ru-RU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проводимой работодателями, их объединениями, а также уполномоченными ими организациями, в том числе зарубежными </a:t>
            </a:r>
            <a:r>
              <a:rPr lang="ru-RU" sz="23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организациями …</a:t>
            </a:r>
          </a:p>
          <a:p>
            <a:pPr marL="0" indent="0">
              <a:spcBef>
                <a:spcPts val="0"/>
              </a:spcBef>
              <a:buFont typeface="+mj-lt"/>
              <a:buAutoNum type="arabicPeriod" startAt="2"/>
            </a:pPr>
            <a:r>
              <a:rPr lang="ru-RU" sz="23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 </a:t>
            </a:r>
            <a:r>
              <a:rPr lang="ru-RU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применении профессиональных стандартов при формировании и экспертизе </a:t>
            </a:r>
            <a:r>
              <a:rPr lang="ru-RU" sz="23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самостоятельно устанавливаемых образовательных стандартов высшего образования </a:t>
            </a:r>
            <a:r>
              <a:rPr lang="ru-RU" sz="23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 создании на их основе основных профессиональных образовательных программ </a:t>
            </a:r>
            <a:r>
              <a:rPr lang="ru-RU" sz="23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 </a:t>
            </a:r>
            <a:r>
              <a:rPr lang="ru-RU" sz="2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Проводит во </a:t>
            </a:r>
            <a:r>
              <a:rPr lang="ru-RU" sz="2300" b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</a:t>
            </a:r>
            <a:r>
              <a:rPr lang="ru-RU" sz="2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квартале </a:t>
            </a:r>
            <a:r>
              <a:rPr lang="ru-RU" sz="23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 г. </a:t>
            </a:r>
            <a:r>
              <a:rPr lang="ru-RU" sz="2300" b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Минобрнауки</a:t>
            </a:r>
            <a:r>
              <a:rPr lang="ru-RU" sz="2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России и </a:t>
            </a:r>
            <a:r>
              <a:rPr lang="ru-RU" sz="23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члены рабочей группы </a:t>
            </a:r>
            <a:r>
              <a:rPr lang="ru-RU" sz="2300" b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НСПК</a:t>
            </a:r>
            <a:r>
              <a:rPr lang="ru-RU" sz="2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по </a:t>
            </a:r>
            <a:r>
              <a:rPr lang="ru-RU" sz="23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применению профессиональных стандартов в системе профессионального образования и обучения (с привлечением Ассоциации ведущих университетов и иных заинтересованных ассоциаций вузов</a:t>
            </a:r>
            <a:r>
              <a:rPr lang="ru-RU" sz="2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).</a:t>
            </a:r>
          </a:p>
          <a:p>
            <a:pPr marL="0" indent="538163">
              <a:lnSpc>
                <a:spcPct val="120000"/>
              </a:lnSpc>
              <a:spcBef>
                <a:spcPts val="0"/>
              </a:spcBef>
              <a:buNone/>
            </a:pPr>
            <a:endParaRPr lang="ru-RU" sz="21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8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8F8F8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Требования к профессиональным компетенциям</a:t>
            </a:r>
            <a:endParaRPr lang="ru-RU" altLang="ru-RU" sz="2400" b="1" i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6700" y="1447800"/>
            <a:ext cx="8610600" cy="5029200"/>
          </a:xfrm>
          <a:pattFill prst="pct5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pPr marL="0" indent="538163">
              <a:lnSpc>
                <a:spcPct val="95000"/>
              </a:lnSpc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Организация устанавливает в </a:t>
            </a: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основной профессиональной образовательной программе (</a:t>
            </a:r>
            <a:r>
              <a:rPr lang="ru-RU" sz="30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ОПОП</a:t>
            </a: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 индикаторы </a:t>
            </a: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достижения компетенций: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универсальных, общепрофессиональных и </a:t>
            </a:r>
            <a:r>
              <a:rPr lang="ru-RU" sz="3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обязательных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профессиональных компетенций – </a:t>
            </a:r>
            <a:r>
              <a:rPr lang="ru-RU" sz="3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 соответствии с индикаторами достижения компетенций, установленными </a:t>
            </a:r>
            <a:r>
              <a:rPr lang="ru-RU" sz="3000" b="1" u="sng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ПООП</a:t>
            </a: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</a:pPr>
            <a:r>
              <a:rPr lang="ru-RU" sz="3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рекомендуемых</a:t>
            </a:r>
            <a:r>
              <a:rPr lang="ru-RU" sz="3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профессиональных </a:t>
            </a:r>
            <a:r>
              <a:rPr lang="ru-RU" sz="3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компетенций и </a:t>
            </a:r>
            <a:r>
              <a:rPr lang="ru-RU" sz="3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самостоятельно установленных </a:t>
            </a:r>
            <a:r>
              <a:rPr lang="ru-RU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профессиональных компетенций – </a:t>
            </a: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 соответствии с </a:t>
            </a:r>
            <a:r>
              <a:rPr lang="ru-RU" sz="3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индикаторами достижения </a:t>
            </a:r>
            <a:r>
              <a:rPr lang="ru-RU" sz="3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компетенций</a:t>
            </a: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  <a:endParaRPr lang="ru-RU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0" indent="538163">
              <a:lnSpc>
                <a:spcPct val="120000"/>
              </a:lnSpc>
              <a:spcBef>
                <a:spcPts val="0"/>
              </a:spcBef>
              <a:buNone/>
            </a:pPr>
            <a:endParaRPr lang="ru-RU" sz="2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8F8F8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Требования к профессиональным компетенциям</a:t>
            </a:r>
            <a:endParaRPr lang="ru-RU" altLang="ru-RU" sz="2400" b="1" i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  <a:pattFill prst="pct5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pPr marL="0" indent="538163">
              <a:lnSpc>
                <a:spcPct val="95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Профессиональные компетенции могут быть установлены </a:t>
            </a:r>
            <a:r>
              <a:rPr lang="ru-RU" sz="28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ПООП</a:t>
            </a: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в качестве </a:t>
            </a:r>
            <a:r>
              <a:rPr lang="ru-RU" sz="2800" b="1" i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обязательных и (или) рекомендуемых.</a:t>
            </a:r>
            <a:endParaRPr lang="ru-RU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При определении профессиональных компетенций, устанавливаемых </a:t>
            </a:r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образовательной программой организация: 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включает </a:t>
            </a:r>
            <a:r>
              <a:rPr lang="ru-RU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 программу </a:t>
            </a:r>
            <a:r>
              <a:rPr lang="ru-RU" sz="2800" b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все </a:t>
            </a:r>
            <a:r>
              <a:rPr lang="ru-RU" sz="2800" b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обязательные профессиональные компетенции </a:t>
            </a:r>
            <a:r>
              <a:rPr lang="ru-RU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(при наличии</a:t>
            </a:r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); </a:t>
            </a:r>
            <a:endParaRPr lang="ru-RU" sz="2800" b="1" i="1" u="sng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может </a:t>
            </a:r>
            <a:r>
              <a:rPr lang="ru-RU" sz="2800" b="1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включить </a:t>
            </a:r>
            <a:r>
              <a:rPr lang="ru-RU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 программу </a:t>
            </a:r>
            <a:r>
              <a:rPr lang="ru-RU" sz="2800" b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одну </a:t>
            </a:r>
            <a:r>
              <a:rPr lang="ru-RU" sz="2800" b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или несколько рекомендуемых профессиональных компетенций</a:t>
            </a:r>
            <a:r>
              <a:rPr lang="ru-RU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(при наличии</a:t>
            </a:r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);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самостоятельно устанавливает одну или несколько профессиональных </a:t>
            </a:r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компетенций. </a:t>
            </a:r>
            <a:endParaRPr lang="ru-RU" sz="2800" b="1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8F8F8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Требования к профессиональным компетенциям</a:t>
            </a:r>
            <a:endParaRPr lang="ru-RU" altLang="ru-RU" sz="2400" b="1" i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  <a:pattFill prst="pct5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Самостоятельно устанавливается одна или несколько профессиональных компетенций, исходя из направленности (профиля) образовательной программы, на основе профессиональных стандартов, соответствующих профессиональной деятельности выпускников (при наличии), а также, при необходимости, на основе анализа иных требований, предъявляемых к выпускникам.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Организация </a:t>
            </a:r>
            <a:r>
              <a:rPr lang="ru-RU" sz="2600" b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может не устанавливать профессиональные компетенции </a:t>
            </a:r>
            <a:r>
              <a:rPr lang="ru-RU" sz="2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самостоятельно </a:t>
            </a:r>
            <a:r>
              <a:rPr lang="ru-RU" sz="26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при наличии обязательных профессиональных компетенций</a:t>
            </a:r>
            <a:r>
              <a:rPr lang="ru-RU" sz="2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а также в случае включения в программу </a:t>
            </a:r>
            <a:r>
              <a:rPr lang="ru-RU" sz="2600" b="1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бакалавриата</a:t>
            </a:r>
            <a:r>
              <a:rPr lang="ru-RU" sz="2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/</a:t>
            </a:r>
            <a:r>
              <a:rPr lang="ru-RU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магистратуры</a:t>
            </a:r>
            <a:r>
              <a:rPr lang="ru-RU" sz="2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sz="2600" b="1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рекомендуемых профессиональных </a:t>
            </a:r>
            <a:r>
              <a:rPr lang="ru-RU" sz="26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компетенций</a:t>
            </a:r>
            <a:r>
              <a:rPr lang="ru-RU" sz="2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77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8F8F8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Трудовой опыт и квалификация </a:t>
            </a:r>
            <a:endParaRPr lang="ru-RU" altLang="ru-RU" sz="16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ln w="317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marL="0" indent="363538" eaLnBrk="1" hangingPunct="1">
              <a:lnSpc>
                <a:spcPct val="87000"/>
              </a:lnSpc>
              <a:buNone/>
              <a:defRPr/>
            </a:pPr>
            <a:endParaRPr lang="ru-RU" altLang="ru-RU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076" name="Rectangle 341"/>
          <p:cNvSpPr>
            <a:spLocks noChangeArrowheads="1"/>
          </p:cNvSpPr>
          <p:nvPr/>
        </p:nvSpPr>
        <p:spPr bwMode="auto">
          <a:xfrm>
            <a:off x="76200" y="76200"/>
            <a:ext cx="89789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750357"/>
              </p:ext>
            </p:extLst>
          </p:nvPr>
        </p:nvGraphicFramePr>
        <p:xfrm>
          <a:off x="450850" y="1613794"/>
          <a:ext cx="8229600" cy="36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7" name="Лист" r:id="rId3" imgW="7905787" imgH="3486280" progId="Excel.Sheet.12">
                  <p:embed/>
                </p:oleObj>
              </mc:Choice>
              <mc:Fallback>
                <p:oleObj name="Лист" r:id="rId3" imgW="7905787" imgH="34862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" y="1613794"/>
                        <a:ext cx="8229600" cy="3630412"/>
                      </a:xfrm>
                      <a:prstGeom prst="rect">
                        <a:avLst/>
                      </a:prstGeom>
                      <a:pattFill prst="pct5">
                        <a:fgClr>
                          <a:srgbClr val="92D050"/>
                        </a:fgClr>
                        <a:bgClr>
                          <a:schemeClr val="bg1"/>
                        </a:bgClr>
                      </a:patt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638800"/>
            <a:ext cx="8229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cap="all" spc="100" dirty="0" smtClean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Наша </a:t>
            </a:r>
            <a:r>
              <a:rPr lang="ru-RU" sz="1600" b="1" cap="all" spc="100" dirty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задача </a:t>
            </a:r>
            <a:r>
              <a:rPr lang="ru-RU" sz="1600" b="1" cap="all" spc="100" dirty="0" smtClean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формирование </a:t>
            </a:r>
            <a:r>
              <a:rPr lang="ru-RU" sz="1600" b="1" cap="all" spc="100" dirty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перечня профессиональных компетенций </a:t>
            </a:r>
            <a:r>
              <a:rPr lang="ru-RU" sz="1600" b="1" cap="all" spc="100" dirty="0" err="1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ПООП</a:t>
            </a:r>
            <a:r>
              <a:rPr lang="ru-RU" sz="1600" b="1" cap="all" spc="100" dirty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 на основе требований </a:t>
            </a:r>
            <a:r>
              <a:rPr lang="ru-RU" sz="1600" b="1" cap="all" spc="100" dirty="0" err="1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ПС</a:t>
            </a:r>
            <a:r>
              <a:rPr lang="ru-RU" sz="1600" b="1" cap="all" spc="100" dirty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, </a:t>
            </a:r>
            <a:r>
              <a:rPr lang="ru-RU" sz="1600" b="1" u="sng" cap="all" spc="100" dirty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не требующих трудового </a:t>
            </a:r>
            <a:r>
              <a:rPr lang="ru-RU" sz="1600" b="1" u="sng" cap="all" spc="100" dirty="0" smtClean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опыта</a:t>
            </a:r>
            <a:r>
              <a:rPr lang="ru-RU" sz="1600" b="1" cap="all" spc="100" dirty="0" smtClean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, и согласование </a:t>
            </a:r>
            <a:r>
              <a:rPr lang="ru-RU" sz="1600" b="1" cap="all" spc="100" dirty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их с отраслевыми </a:t>
            </a:r>
            <a:r>
              <a:rPr lang="ru-RU" sz="1600" b="1" cap="all" spc="100" dirty="0" err="1" smtClean="0">
                <a:solidFill>
                  <a:srgbClr val="660033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СПК</a:t>
            </a:r>
            <a:r>
              <a:rPr lang="ru-RU" sz="1600" b="1" cap="all" spc="100" dirty="0" smtClean="0">
                <a:solidFill>
                  <a:srgbClr val="003300"/>
                </a:solidFill>
                <a:effectLst>
                  <a:reflection blurRad="12700" stA="28000" endPos="45000" dist="1003" dir="5400000" sy="-100000" algn="bl"/>
                </a:effectLst>
                <a:latin typeface="Calibri"/>
                <a:ea typeface="Calibri"/>
                <a:cs typeface="Times New Roman"/>
              </a:rPr>
              <a:t>.</a:t>
            </a:r>
            <a:endParaRPr lang="ru-RU" sz="1600" b="1" cap="all" spc="100" dirty="0">
              <a:solidFill>
                <a:srgbClr val="003300"/>
              </a:solidFill>
              <a:effectLst>
                <a:reflection blurRad="12700" stA="28000" endPos="45000" dist="1003" dir="5400000" sy="-100000" algn="bl"/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09183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8F8F8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ОЧЕНЬ </a:t>
            </a:r>
            <a:r>
              <a:rPr lang="ru-RU" alt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ВАЖНО!!! </a:t>
            </a:r>
            <a:endParaRPr lang="ru-RU" altLang="ru-RU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76800"/>
          </a:xfrm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sz="1800" b="1" dirty="0" smtClean="0"/>
          </a:p>
          <a:p>
            <a:pPr eaLnBrk="1" hangingPunct="1">
              <a:buFont typeface="+mj-lt"/>
              <a:buAutoNum type="arabicPeriod"/>
            </a:pPr>
            <a:endParaRPr lang="ru-RU" altLang="ru-RU" sz="1800" b="1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600200"/>
            <a:ext cx="8382000" cy="4916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Font typeface="+mj-lt"/>
              <a:buAutoNum type="arabicPeriod"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Формулировка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компетенции должна начинаться со слова «</a:t>
            </a:r>
            <a:r>
              <a:rPr lang="ru-RU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Способен …»; </a:t>
            </a:r>
            <a:endParaRPr lang="ru-RU" sz="2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lnSpc>
                <a:spcPct val="95000"/>
              </a:lnSpc>
              <a:buFont typeface="+mj-lt"/>
              <a:buAutoNum type="arabicPeriod"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Следует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помнить, что компетенция понимается, как </a:t>
            </a:r>
            <a:r>
              <a:rPr lang="ru-RU" sz="2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способность </a:t>
            </a:r>
            <a:r>
              <a:rPr lang="ru-RU" sz="22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применять знания, умения и личностные качества для успешной деятельности в определенной области </a:t>
            </a:r>
            <a:r>
              <a:rPr lang="ru-RU" sz="22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 является характеристикой действия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 Поэтому в сфере образования компетенции рассматриваются, как ожидаемый результат обучения, достижение которого можно измерить </a:t>
            </a:r>
            <a:r>
              <a:rPr lang="ru-RU" sz="22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 индикаторам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оценить для каждого обучающегося,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при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прохождении Государственной аккредитации вуза или профессионально-общественной аккредитации обучающей программы.</a:t>
            </a:r>
          </a:p>
          <a:p>
            <a:pPr>
              <a:lnSpc>
                <a:spcPct val="95000"/>
              </a:lnSpc>
              <a:buFont typeface="+mj-lt"/>
              <a:buAutoNum type="arabicPeriod"/>
            </a:pPr>
            <a:r>
              <a:rPr lang="ru-RU" sz="2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Следует </a:t>
            </a:r>
            <a:r>
              <a:rPr lang="ru-RU" sz="2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учитывать, что выпускники образовательной программы в каждом вузе </a:t>
            </a:r>
            <a:r>
              <a:rPr lang="ru-RU" sz="22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должны демонстрировать все способности, определённые в </a:t>
            </a:r>
            <a:r>
              <a:rPr lang="ru-RU" sz="2200" b="1" u="sng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ПООП</a:t>
            </a:r>
            <a:r>
              <a:rPr lang="ru-RU" sz="22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в качестве </a:t>
            </a:r>
            <a:r>
              <a:rPr lang="ru-RU" sz="22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обязательных компетенций </a:t>
            </a:r>
            <a:r>
              <a:rPr lang="ru-RU" sz="2200" b="1" i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 их можно измерить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4421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8F8F8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Укреплять связи. Проблема осталась!</a:t>
            </a:r>
            <a:endParaRPr lang="ru-RU" altLang="ru-RU" sz="32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853770"/>
              </p:ext>
            </p:extLst>
          </p:nvPr>
        </p:nvGraphicFramePr>
        <p:xfrm>
          <a:off x="366713" y="1495425"/>
          <a:ext cx="8410575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5" name="Лист" r:id="rId3" imgW="8410725" imgH="4162463" progId="Excel.Sheet.12">
                  <p:embed/>
                </p:oleObj>
              </mc:Choice>
              <mc:Fallback>
                <p:oleObj name="Лист" r:id="rId3" imgW="8410725" imgH="41624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713" y="1495425"/>
                        <a:ext cx="8410575" cy="416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5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7238</TotalTime>
  <Words>444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Лист</vt:lpstr>
      <vt:lpstr>Анализ профессиональных компетенций для примерных основных образовательных  программ, сформированных из профессиональных стандартов</vt:lpstr>
      <vt:lpstr>И, всё же, основные образовательные  программы - профессиональные </vt:lpstr>
      <vt:lpstr>РИСКИ</vt:lpstr>
      <vt:lpstr>Требования к профессиональным компетенциям</vt:lpstr>
      <vt:lpstr>Требования к профессиональным компетенциям</vt:lpstr>
      <vt:lpstr>Требования к профессиональным компетенциям</vt:lpstr>
      <vt:lpstr>Трудовой опыт и квалификация </vt:lpstr>
      <vt:lpstr>ОЧЕНЬ ВАЖНО!!! </vt:lpstr>
      <vt:lpstr>Укреплять связи. Проблема осталась!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Юрий Крупин</dc:creator>
  <cp:lastModifiedBy>rhegby29@yandex.ru</cp:lastModifiedBy>
  <cp:revision>226</cp:revision>
  <cp:lastPrinted>1601-01-01T00:00:00Z</cp:lastPrinted>
  <dcterms:created xsi:type="dcterms:W3CDTF">1601-01-01T00:00:00Z</dcterms:created>
  <dcterms:modified xsi:type="dcterms:W3CDTF">2018-03-27T18:25:06Z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